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32"/>
  </p:notesMasterIdLst>
  <p:sldIdLst>
    <p:sldId id="256" r:id="rId3"/>
    <p:sldId id="257" r:id="rId4"/>
    <p:sldId id="258" r:id="rId5"/>
    <p:sldId id="286" r:id="rId6"/>
    <p:sldId id="276" r:id="rId7"/>
    <p:sldId id="259" r:id="rId8"/>
    <p:sldId id="260" r:id="rId9"/>
    <p:sldId id="261" r:id="rId10"/>
    <p:sldId id="272" r:id="rId11"/>
    <p:sldId id="262" r:id="rId12"/>
    <p:sldId id="280" r:id="rId13"/>
    <p:sldId id="281" r:id="rId14"/>
    <p:sldId id="278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87" r:id="rId23"/>
    <p:sldId id="282" r:id="rId24"/>
    <p:sldId id="283" r:id="rId25"/>
    <p:sldId id="284" r:id="rId26"/>
    <p:sldId id="271" r:id="rId27"/>
    <p:sldId id="273" r:id="rId28"/>
    <p:sldId id="274" r:id="rId29"/>
    <p:sldId id="275" r:id="rId30"/>
    <p:sldId id="263" r:id="rId3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entury Gothic" panose="020B05020202020202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icholas gogerty" initials="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773" autoAdjust="0"/>
  </p:normalViewPr>
  <p:slideViewPr>
    <p:cSldViewPr snapToGrid="0">
      <p:cViewPr varScale="1">
        <p:scale>
          <a:sx n="120" d="100"/>
          <a:sy n="120" d="100"/>
        </p:scale>
        <p:origin x="42" y="5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2.fntdata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3.fntdata"/><Relationship Id="rId43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ynn Connolly" userId="eb8e5fc14f6c02d9" providerId="LiveId" clId="{CF997668-2536-407A-84D3-D95899741474}"/>
    <pc:docChg chg="modSld">
      <pc:chgData name="Lynn Connolly" userId="eb8e5fc14f6c02d9" providerId="LiveId" clId="{CF997668-2536-407A-84D3-D95899741474}" dt="2022-01-06T12:59:06.129" v="0" actId="255"/>
      <pc:docMkLst>
        <pc:docMk/>
      </pc:docMkLst>
      <pc:sldChg chg="modSp mod">
        <pc:chgData name="Lynn Connolly" userId="eb8e5fc14f6c02d9" providerId="LiveId" clId="{CF997668-2536-407A-84D3-D95899741474}" dt="2022-01-06T12:59:06.129" v="0" actId="255"/>
        <pc:sldMkLst>
          <pc:docMk/>
          <pc:sldMk cId="0" sldId="256"/>
        </pc:sldMkLst>
        <pc:spChg chg="mod">
          <ac:chgData name="Lynn Connolly" userId="eb8e5fc14f6c02d9" providerId="LiveId" clId="{CF997668-2536-407A-84D3-D95899741474}" dt="2022-01-06T12:59:06.129" v="0" actId="255"/>
          <ac:spMkLst>
            <pc:docMk/>
            <pc:sldMk cId="0" sldId="256"/>
            <ac:spMk id="210" creationId="{00000000-0000-0000-0000-000000000000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12-13T20:20:18.138" idx="3">
    <p:pos x="6000" y="0"/>
    <p:text>presentation might review of, or subset for focused thing.</p:text>
  </p:cm>
  <p:cm authorId="0" dt="2021-12-13T20:53:56.780" idx="1">
    <p:pos x="6000" y="0"/>
    <p:text>just confirming we are making a slideument here.</p:text>
  </p:cm>
  <p:cm authorId="0" dt="2021-12-13T20:53:56.780" idx="2">
    <p:pos x="6000" y="0"/>
    <p:text>so this is for distribution prior to presentation? https://www.presentationzen.com/presentationzen/2006/04/slideuments_and.html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12-13T20:56:41.768" idx="5">
    <p:pos x="6000" y="0"/>
    <p:text>https://rmi.org/our-work/climate-intelligence/supply-chain-emissions-initiative/comet/</p:text>
  </p:cm>
  <p:cm authorId="0" dt="2021-12-13T20:57:13.753" idx="4">
    <p:pos x="6000" y="0"/>
    <p:text>I think we need to be clear here that we are declarative language and not a functional or interpretive language. RMI is doing functional with Comet framework.  can discuss and how we need to weave "declarative" into our vocab.</p:text>
  </p:cm>
  <p:cm authorId="0" dt="2021-12-13T20:57:13.753" idx="6">
    <p:pos x="6000" y="0"/>
    <p:text>see how RMI is functional and not really doing much yet from what I can tell as no one can agree on conventions.  we surf above/below all that stuff.</p:tex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24051A-DF55-FE4B-A899-D7F7BA7689BC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6D47A9BE-333C-B043-8050-CB206BC822CF}">
      <dgm:prSet phldrT="[Text]"/>
      <dgm:spPr/>
      <dgm:t>
        <a:bodyPr/>
        <a:lstStyle/>
        <a:p>
          <a:r>
            <a:rPr lang="en-US" dirty="0"/>
            <a:t>Manufacturer</a:t>
          </a:r>
        </a:p>
      </dgm:t>
    </dgm:pt>
    <dgm:pt modelId="{E6ECF972-709E-434E-BEEC-1207C61F4635}" type="parTrans" cxnId="{BEDC2B70-D3E3-7D46-A3AA-CD907598FB53}">
      <dgm:prSet/>
      <dgm:spPr/>
      <dgm:t>
        <a:bodyPr/>
        <a:lstStyle/>
        <a:p>
          <a:endParaRPr lang="en-US"/>
        </a:p>
      </dgm:t>
    </dgm:pt>
    <dgm:pt modelId="{D4417735-0610-B94D-9D93-140E582C3AFF}" type="sibTrans" cxnId="{BEDC2B70-D3E3-7D46-A3AA-CD907598FB53}">
      <dgm:prSet/>
      <dgm:spPr/>
      <dgm:t>
        <a:bodyPr/>
        <a:lstStyle/>
        <a:p>
          <a:endParaRPr lang="en-US"/>
        </a:p>
      </dgm:t>
    </dgm:pt>
    <dgm:pt modelId="{E17E2753-15FD-7A4E-8C47-3A659C6C22D1}">
      <dgm:prSet phldrT="[Text]"/>
      <dgm:spPr/>
      <dgm:t>
        <a:bodyPr/>
        <a:lstStyle/>
        <a:p>
          <a:r>
            <a:rPr lang="en-US" dirty="0"/>
            <a:t>Distributor</a:t>
          </a:r>
        </a:p>
      </dgm:t>
    </dgm:pt>
    <dgm:pt modelId="{8BBD4D0E-D2F1-9248-8D14-444C0A507B70}" type="parTrans" cxnId="{A9246E76-1058-BC43-8A0E-8BF4F721AF68}">
      <dgm:prSet/>
      <dgm:spPr/>
      <dgm:t>
        <a:bodyPr/>
        <a:lstStyle/>
        <a:p>
          <a:endParaRPr lang="en-US"/>
        </a:p>
      </dgm:t>
    </dgm:pt>
    <dgm:pt modelId="{8C99B479-FF7E-E64F-A8A0-12BD5EFE909A}" type="sibTrans" cxnId="{A9246E76-1058-BC43-8A0E-8BF4F721AF68}">
      <dgm:prSet/>
      <dgm:spPr/>
      <dgm:t>
        <a:bodyPr/>
        <a:lstStyle/>
        <a:p>
          <a:endParaRPr lang="en-US"/>
        </a:p>
      </dgm:t>
    </dgm:pt>
    <dgm:pt modelId="{7894F2AA-82D7-7049-940D-49E6216DBD09}">
      <dgm:prSet phldrT="[Text]"/>
      <dgm:spPr/>
      <dgm:t>
        <a:bodyPr/>
        <a:lstStyle/>
        <a:p>
          <a:r>
            <a:rPr lang="en-US" dirty="0"/>
            <a:t>Customs Agent</a:t>
          </a:r>
        </a:p>
      </dgm:t>
    </dgm:pt>
    <dgm:pt modelId="{A73FF336-9BB3-7747-BD34-C4038473E3EA}" type="parTrans" cxnId="{AFA8313F-4996-F143-9987-754D72634D1B}">
      <dgm:prSet/>
      <dgm:spPr/>
      <dgm:t>
        <a:bodyPr/>
        <a:lstStyle/>
        <a:p>
          <a:endParaRPr lang="en-US"/>
        </a:p>
      </dgm:t>
    </dgm:pt>
    <dgm:pt modelId="{C710CE07-D734-AC40-80E5-A122B320C35C}" type="sibTrans" cxnId="{AFA8313F-4996-F143-9987-754D72634D1B}">
      <dgm:prSet/>
      <dgm:spPr/>
      <dgm:t>
        <a:bodyPr/>
        <a:lstStyle/>
        <a:p>
          <a:endParaRPr lang="en-US"/>
        </a:p>
      </dgm:t>
    </dgm:pt>
    <dgm:pt modelId="{5221C8AC-D265-1948-A81A-61D37D66A84C}">
      <dgm:prSet phldrT="[Text]"/>
      <dgm:spPr/>
      <dgm:t>
        <a:bodyPr/>
        <a:lstStyle/>
        <a:p>
          <a:r>
            <a:rPr lang="en-US" dirty="0"/>
            <a:t>Retailer</a:t>
          </a:r>
        </a:p>
      </dgm:t>
    </dgm:pt>
    <dgm:pt modelId="{3882E564-0595-0940-BA53-6E2AA703EF75}" type="parTrans" cxnId="{391FB07B-6964-4B42-B86D-DCF643281964}">
      <dgm:prSet/>
      <dgm:spPr/>
      <dgm:t>
        <a:bodyPr/>
        <a:lstStyle/>
        <a:p>
          <a:endParaRPr lang="en-US"/>
        </a:p>
      </dgm:t>
    </dgm:pt>
    <dgm:pt modelId="{D733CC59-5EE8-C144-AC5B-6349F8A4980D}" type="sibTrans" cxnId="{391FB07B-6964-4B42-B86D-DCF643281964}">
      <dgm:prSet/>
      <dgm:spPr/>
      <dgm:t>
        <a:bodyPr/>
        <a:lstStyle/>
        <a:p>
          <a:endParaRPr lang="en-US"/>
        </a:p>
      </dgm:t>
    </dgm:pt>
    <dgm:pt modelId="{04DE292F-7B9B-8046-8CDE-47CCA799D098}" type="pres">
      <dgm:prSet presAssocID="{CF24051A-DF55-FE4B-A899-D7F7BA7689BC}" presName="linearFlow" presStyleCnt="0">
        <dgm:presLayoutVars>
          <dgm:resizeHandles val="exact"/>
        </dgm:presLayoutVars>
      </dgm:prSet>
      <dgm:spPr/>
    </dgm:pt>
    <dgm:pt modelId="{7BE28B87-4885-5245-BEAD-0793C72660A2}" type="pres">
      <dgm:prSet presAssocID="{6D47A9BE-333C-B043-8050-CB206BC822CF}" presName="node" presStyleLbl="node1" presStyleIdx="0" presStyleCnt="4" custLinFactNeighborX="-4153" custLinFactNeighborY="1236">
        <dgm:presLayoutVars>
          <dgm:bulletEnabled val="1"/>
        </dgm:presLayoutVars>
      </dgm:prSet>
      <dgm:spPr/>
    </dgm:pt>
    <dgm:pt modelId="{ABAA59D0-115A-8B46-BFDE-672D7A3E16DD}" type="pres">
      <dgm:prSet presAssocID="{D4417735-0610-B94D-9D93-140E582C3AFF}" presName="sibTrans" presStyleLbl="sibTrans2D1" presStyleIdx="0" presStyleCnt="3"/>
      <dgm:spPr/>
    </dgm:pt>
    <dgm:pt modelId="{A27E78FB-C08F-0840-BC6B-16905C181765}" type="pres">
      <dgm:prSet presAssocID="{D4417735-0610-B94D-9D93-140E582C3AFF}" presName="connectorText" presStyleLbl="sibTrans2D1" presStyleIdx="0" presStyleCnt="3"/>
      <dgm:spPr/>
    </dgm:pt>
    <dgm:pt modelId="{5D72A5F6-05B9-DE40-B3C7-D374C02A89B4}" type="pres">
      <dgm:prSet presAssocID="{E17E2753-15FD-7A4E-8C47-3A659C6C22D1}" presName="node" presStyleLbl="node1" presStyleIdx="1" presStyleCnt="4">
        <dgm:presLayoutVars>
          <dgm:bulletEnabled val="1"/>
        </dgm:presLayoutVars>
      </dgm:prSet>
      <dgm:spPr/>
    </dgm:pt>
    <dgm:pt modelId="{D5BAF85A-EE9F-E041-A090-F4EC4483288A}" type="pres">
      <dgm:prSet presAssocID="{8C99B479-FF7E-E64F-A8A0-12BD5EFE909A}" presName="sibTrans" presStyleLbl="sibTrans2D1" presStyleIdx="1" presStyleCnt="3"/>
      <dgm:spPr/>
    </dgm:pt>
    <dgm:pt modelId="{E8E0C0E6-5CC8-6247-837A-702505EDBBAB}" type="pres">
      <dgm:prSet presAssocID="{8C99B479-FF7E-E64F-A8A0-12BD5EFE909A}" presName="connectorText" presStyleLbl="sibTrans2D1" presStyleIdx="1" presStyleCnt="3"/>
      <dgm:spPr/>
    </dgm:pt>
    <dgm:pt modelId="{E91E7BBE-0806-E640-A107-8168EAF6CC17}" type="pres">
      <dgm:prSet presAssocID="{7894F2AA-82D7-7049-940D-49E6216DBD09}" presName="node" presStyleLbl="node1" presStyleIdx="2" presStyleCnt="4">
        <dgm:presLayoutVars>
          <dgm:bulletEnabled val="1"/>
        </dgm:presLayoutVars>
      </dgm:prSet>
      <dgm:spPr/>
    </dgm:pt>
    <dgm:pt modelId="{41A4F80A-A459-844F-BF92-CD90B565A79D}" type="pres">
      <dgm:prSet presAssocID="{C710CE07-D734-AC40-80E5-A122B320C35C}" presName="sibTrans" presStyleLbl="sibTrans2D1" presStyleIdx="2" presStyleCnt="3"/>
      <dgm:spPr/>
    </dgm:pt>
    <dgm:pt modelId="{524311B9-FDE1-A14B-8006-183E9DD11B35}" type="pres">
      <dgm:prSet presAssocID="{C710CE07-D734-AC40-80E5-A122B320C35C}" presName="connectorText" presStyleLbl="sibTrans2D1" presStyleIdx="2" presStyleCnt="3"/>
      <dgm:spPr/>
    </dgm:pt>
    <dgm:pt modelId="{E8B11BDA-CB37-AD4F-9264-BB87799C3FD2}" type="pres">
      <dgm:prSet presAssocID="{5221C8AC-D265-1948-A81A-61D37D66A84C}" presName="node" presStyleLbl="node1" presStyleIdx="3" presStyleCnt="4">
        <dgm:presLayoutVars>
          <dgm:bulletEnabled val="1"/>
        </dgm:presLayoutVars>
      </dgm:prSet>
      <dgm:spPr/>
    </dgm:pt>
  </dgm:ptLst>
  <dgm:cxnLst>
    <dgm:cxn modelId="{1D78C304-815F-5C43-818D-2DCA0B880215}" type="presOf" srcId="{6D47A9BE-333C-B043-8050-CB206BC822CF}" destId="{7BE28B87-4885-5245-BEAD-0793C72660A2}" srcOrd="0" destOrd="0" presId="urn:microsoft.com/office/officeart/2005/8/layout/process2"/>
    <dgm:cxn modelId="{1A593F08-8E0E-804E-8172-28DE427F4D9A}" type="presOf" srcId="{8C99B479-FF7E-E64F-A8A0-12BD5EFE909A}" destId="{D5BAF85A-EE9F-E041-A090-F4EC4483288A}" srcOrd="0" destOrd="0" presId="urn:microsoft.com/office/officeart/2005/8/layout/process2"/>
    <dgm:cxn modelId="{AFA8313F-4996-F143-9987-754D72634D1B}" srcId="{CF24051A-DF55-FE4B-A899-D7F7BA7689BC}" destId="{7894F2AA-82D7-7049-940D-49E6216DBD09}" srcOrd="2" destOrd="0" parTransId="{A73FF336-9BB3-7747-BD34-C4038473E3EA}" sibTransId="{C710CE07-D734-AC40-80E5-A122B320C35C}"/>
    <dgm:cxn modelId="{680E793F-BE7F-8644-A4CF-DDA7DD143D31}" type="presOf" srcId="{C710CE07-D734-AC40-80E5-A122B320C35C}" destId="{41A4F80A-A459-844F-BF92-CD90B565A79D}" srcOrd="0" destOrd="0" presId="urn:microsoft.com/office/officeart/2005/8/layout/process2"/>
    <dgm:cxn modelId="{A9895962-CBCE-D345-8200-BB20CAB76E06}" type="presOf" srcId="{CF24051A-DF55-FE4B-A899-D7F7BA7689BC}" destId="{04DE292F-7B9B-8046-8CDE-47CCA799D098}" srcOrd="0" destOrd="0" presId="urn:microsoft.com/office/officeart/2005/8/layout/process2"/>
    <dgm:cxn modelId="{2D421A4E-90D8-6142-B394-BF2F56B67911}" type="presOf" srcId="{D4417735-0610-B94D-9D93-140E582C3AFF}" destId="{ABAA59D0-115A-8B46-BFDE-672D7A3E16DD}" srcOrd="0" destOrd="0" presId="urn:microsoft.com/office/officeart/2005/8/layout/process2"/>
    <dgm:cxn modelId="{D721576E-4DC7-2747-85FF-26677886217A}" type="presOf" srcId="{D4417735-0610-B94D-9D93-140E582C3AFF}" destId="{A27E78FB-C08F-0840-BC6B-16905C181765}" srcOrd="1" destOrd="0" presId="urn:microsoft.com/office/officeart/2005/8/layout/process2"/>
    <dgm:cxn modelId="{75DF2B4F-8675-074F-AB41-82FF280321B2}" type="presOf" srcId="{5221C8AC-D265-1948-A81A-61D37D66A84C}" destId="{E8B11BDA-CB37-AD4F-9264-BB87799C3FD2}" srcOrd="0" destOrd="0" presId="urn:microsoft.com/office/officeart/2005/8/layout/process2"/>
    <dgm:cxn modelId="{BEDC2B70-D3E3-7D46-A3AA-CD907598FB53}" srcId="{CF24051A-DF55-FE4B-A899-D7F7BA7689BC}" destId="{6D47A9BE-333C-B043-8050-CB206BC822CF}" srcOrd="0" destOrd="0" parTransId="{E6ECF972-709E-434E-BEEC-1207C61F4635}" sibTransId="{D4417735-0610-B94D-9D93-140E582C3AFF}"/>
    <dgm:cxn modelId="{A9246E76-1058-BC43-8A0E-8BF4F721AF68}" srcId="{CF24051A-DF55-FE4B-A899-D7F7BA7689BC}" destId="{E17E2753-15FD-7A4E-8C47-3A659C6C22D1}" srcOrd="1" destOrd="0" parTransId="{8BBD4D0E-D2F1-9248-8D14-444C0A507B70}" sibTransId="{8C99B479-FF7E-E64F-A8A0-12BD5EFE909A}"/>
    <dgm:cxn modelId="{391FB07B-6964-4B42-B86D-DCF643281964}" srcId="{CF24051A-DF55-FE4B-A899-D7F7BA7689BC}" destId="{5221C8AC-D265-1948-A81A-61D37D66A84C}" srcOrd="3" destOrd="0" parTransId="{3882E564-0595-0940-BA53-6E2AA703EF75}" sibTransId="{D733CC59-5EE8-C144-AC5B-6349F8A4980D}"/>
    <dgm:cxn modelId="{F631657C-0AA4-9F4A-9E76-B5E38F831347}" type="presOf" srcId="{E17E2753-15FD-7A4E-8C47-3A659C6C22D1}" destId="{5D72A5F6-05B9-DE40-B3C7-D374C02A89B4}" srcOrd="0" destOrd="0" presId="urn:microsoft.com/office/officeart/2005/8/layout/process2"/>
    <dgm:cxn modelId="{C5C1AD80-63D5-E54D-AD74-A0E17EB5906B}" type="presOf" srcId="{8C99B479-FF7E-E64F-A8A0-12BD5EFE909A}" destId="{E8E0C0E6-5CC8-6247-837A-702505EDBBAB}" srcOrd="1" destOrd="0" presId="urn:microsoft.com/office/officeart/2005/8/layout/process2"/>
    <dgm:cxn modelId="{012C1CA9-4582-8441-BDAF-BD87397196B4}" type="presOf" srcId="{7894F2AA-82D7-7049-940D-49E6216DBD09}" destId="{E91E7BBE-0806-E640-A107-8168EAF6CC17}" srcOrd="0" destOrd="0" presId="urn:microsoft.com/office/officeart/2005/8/layout/process2"/>
    <dgm:cxn modelId="{FC7704E9-9EA1-F842-836E-61FF7BB46407}" type="presOf" srcId="{C710CE07-D734-AC40-80E5-A122B320C35C}" destId="{524311B9-FDE1-A14B-8006-183E9DD11B35}" srcOrd="1" destOrd="0" presId="urn:microsoft.com/office/officeart/2005/8/layout/process2"/>
    <dgm:cxn modelId="{3F66C232-1953-6E44-B2CD-5B3763AA7D7F}" type="presParOf" srcId="{04DE292F-7B9B-8046-8CDE-47CCA799D098}" destId="{7BE28B87-4885-5245-BEAD-0793C72660A2}" srcOrd="0" destOrd="0" presId="urn:microsoft.com/office/officeart/2005/8/layout/process2"/>
    <dgm:cxn modelId="{959F1D78-F396-B64A-9555-B6EC4A5B993A}" type="presParOf" srcId="{04DE292F-7B9B-8046-8CDE-47CCA799D098}" destId="{ABAA59D0-115A-8B46-BFDE-672D7A3E16DD}" srcOrd="1" destOrd="0" presId="urn:microsoft.com/office/officeart/2005/8/layout/process2"/>
    <dgm:cxn modelId="{D3D9E7EC-78B4-934A-A906-24EBD7A2F704}" type="presParOf" srcId="{ABAA59D0-115A-8B46-BFDE-672D7A3E16DD}" destId="{A27E78FB-C08F-0840-BC6B-16905C181765}" srcOrd="0" destOrd="0" presId="urn:microsoft.com/office/officeart/2005/8/layout/process2"/>
    <dgm:cxn modelId="{25C918FE-FC03-2E4C-9E9D-FE668F83DD5D}" type="presParOf" srcId="{04DE292F-7B9B-8046-8CDE-47CCA799D098}" destId="{5D72A5F6-05B9-DE40-B3C7-D374C02A89B4}" srcOrd="2" destOrd="0" presId="urn:microsoft.com/office/officeart/2005/8/layout/process2"/>
    <dgm:cxn modelId="{1ED5A719-9334-9444-ACEB-2D2055890551}" type="presParOf" srcId="{04DE292F-7B9B-8046-8CDE-47CCA799D098}" destId="{D5BAF85A-EE9F-E041-A090-F4EC4483288A}" srcOrd="3" destOrd="0" presId="urn:microsoft.com/office/officeart/2005/8/layout/process2"/>
    <dgm:cxn modelId="{D93821CB-B9AF-344D-ABD9-EAE89FF77D50}" type="presParOf" srcId="{D5BAF85A-EE9F-E041-A090-F4EC4483288A}" destId="{E8E0C0E6-5CC8-6247-837A-702505EDBBAB}" srcOrd="0" destOrd="0" presId="urn:microsoft.com/office/officeart/2005/8/layout/process2"/>
    <dgm:cxn modelId="{D6885E14-B1D9-9C44-8F05-8F86F5DD1559}" type="presParOf" srcId="{04DE292F-7B9B-8046-8CDE-47CCA799D098}" destId="{E91E7BBE-0806-E640-A107-8168EAF6CC17}" srcOrd="4" destOrd="0" presId="urn:microsoft.com/office/officeart/2005/8/layout/process2"/>
    <dgm:cxn modelId="{78AB6FDF-007D-0A49-91B5-2A90471FC0F3}" type="presParOf" srcId="{04DE292F-7B9B-8046-8CDE-47CCA799D098}" destId="{41A4F80A-A459-844F-BF92-CD90B565A79D}" srcOrd="5" destOrd="0" presId="urn:microsoft.com/office/officeart/2005/8/layout/process2"/>
    <dgm:cxn modelId="{3E75A784-BAAA-AE45-A7A1-74F89463D6B3}" type="presParOf" srcId="{41A4F80A-A459-844F-BF92-CD90B565A79D}" destId="{524311B9-FDE1-A14B-8006-183E9DD11B35}" srcOrd="0" destOrd="0" presId="urn:microsoft.com/office/officeart/2005/8/layout/process2"/>
    <dgm:cxn modelId="{9F7D06BE-B867-6B49-A407-F89B60698A27}" type="presParOf" srcId="{04DE292F-7B9B-8046-8CDE-47CCA799D098}" destId="{E8B11BDA-CB37-AD4F-9264-BB87799C3FD2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24051A-DF55-FE4B-A899-D7F7BA7689BC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6D47A9BE-333C-B043-8050-CB206BC822CF}">
      <dgm:prSet phldrT="[Text]"/>
      <dgm:spPr/>
      <dgm:t>
        <a:bodyPr/>
        <a:lstStyle/>
        <a:p>
          <a:r>
            <a:rPr lang="en-US" dirty="0"/>
            <a:t>Manufacturer</a:t>
          </a:r>
        </a:p>
      </dgm:t>
    </dgm:pt>
    <dgm:pt modelId="{E6ECF972-709E-434E-BEEC-1207C61F4635}" type="parTrans" cxnId="{BEDC2B70-D3E3-7D46-A3AA-CD907598FB53}">
      <dgm:prSet/>
      <dgm:spPr/>
      <dgm:t>
        <a:bodyPr/>
        <a:lstStyle/>
        <a:p>
          <a:endParaRPr lang="en-US"/>
        </a:p>
      </dgm:t>
    </dgm:pt>
    <dgm:pt modelId="{D4417735-0610-B94D-9D93-140E582C3AFF}" type="sibTrans" cxnId="{BEDC2B70-D3E3-7D46-A3AA-CD907598FB53}">
      <dgm:prSet/>
      <dgm:spPr/>
      <dgm:t>
        <a:bodyPr/>
        <a:lstStyle/>
        <a:p>
          <a:endParaRPr lang="en-US"/>
        </a:p>
      </dgm:t>
    </dgm:pt>
    <dgm:pt modelId="{E17E2753-15FD-7A4E-8C47-3A659C6C22D1}">
      <dgm:prSet phldrT="[Text]"/>
      <dgm:spPr/>
      <dgm:t>
        <a:bodyPr/>
        <a:lstStyle/>
        <a:p>
          <a:r>
            <a:rPr lang="en-US" dirty="0"/>
            <a:t>Distributor</a:t>
          </a:r>
        </a:p>
      </dgm:t>
    </dgm:pt>
    <dgm:pt modelId="{8BBD4D0E-D2F1-9248-8D14-444C0A507B70}" type="parTrans" cxnId="{A9246E76-1058-BC43-8A0E-8BF4F721AF68}">
      <dgm:prSet/>
      <dgm:spPr/>
      <dgm:t>
        <a:bodyPr/>
        <a:lstStyle/>
        <a:p>
          <a:endParaRPr lang="en-US"/>
        </a:p>
      </dgm:t>
    </dgm:pt>
    <dgm:pt modelId="{8C99B479-FF7E-E64F-A8A0-12BD5EFE909A}" type="sibTrans" cxnId="{A9246E76-1058-BC43-8A0E-8BF4F721AF68}">
      <dgm:prSet/>
      <dgm:spPr/>
      <dgm:t>
        <a:bodyPr/>
        <a:lstStyle/>
        <a:p>
          <a:endParaRPr lang="en-US"/>
        </a:p>
      </dgm:t>
    </dgm:pt>
    <dgm:pt modelId="{7894F2AA-82D7-7049-940D-49E6216DBD09}">
      <dgm:prSet phldrT="[Text]"/>
      <dgm:spPr/>
      <dgm:t>
        <a:bodyPr/>
        <a:lstStyle/>
        <a:p>
          <a:r>
            <a:rPr lang="en-US" dirty="0"/>
            <a:t>Customs Agent</a:t>
          </a:r>
        </a:p>
      </dgm:t>
    </dgm:pt>
    <dgm:pt modelId="{A73FF336-9BB3-7747-BD34-C4038473E3EA}" type="parTrans" cxnId="{AFA8313F-4996-F143-9987-754D72634D1B}">
      <dgm:prSet/>
      <dgm:spPr/>
      <dgm:t>
        <a:bodyPr/>
        <a:lstStyle/>
        <a:p>
          <a:endParaRPr lang="en-US"/>
        </a:p>
      </dgm:t>
    </dgm:pt>
    <dgm:pt modelId="{C710CE07-D734-AC40-80E5-A122B320C35C}" type="sibTrans" cxnId="{AFA8313F-4996-F143-9987-754D72634D1B}">
      <dgm:prSet/>
      <dgm:spPr/>
      <dgm:t>
        <a:bodyPr/>
        <a:lstStyle/>
        <a:p>
          <a:endParaRPr lang="en-US"/>
        </a:p>
      </dgm:t>
    </dgm:pt>
    <dgm:pt modelId="{5221C8AC-D265-1948-A81A-61D37D66A84C}">
      <dgm:prSet phldrT="[Text]"/>
      <dgm:spPr/>
      <dgm:t>
        <a:bodyPr/>
        <a:lstStyle/>
        <a:p>
          <a:r>
            <a:rPr lang="en-US" dirty="0"/>
            <a:t>Retailer</a:t>
          </a:r>
        </a:p>
      </dgm:t>
    </dgm:pt>
    <dgm:pt modelId="{3882E564-0595-0940-BA53-6E2AA703EF75}" type="parTrans" cxnId="{391FB07B-6964-4B42-B86D-DCF643281964}">
      <dgm:prSet/>
      <dgm:spPr/>
      <dgm:t>
        <a:bodyPr/>
        <a:lstStyle/>
        <a:p>
          <a:endParaRPr lang="en-US"/>
        </a:p>
      </dgm:t>
    </dgm:pt>
    <dgm:pt modelId="{D733CC59-5EE8-C144-AC5B-6349F8A4980D}" type="sibTrans" cxnId="{391FB07B-6964-4B42-B86D-DCF643281964}">
      <dgm:prSet/>
      <dgm:spPr/>
      <dgm:t>
        <a:bodyPr/>
        <a:lstStyle/>
        <a:p>
          <a:endParaRPr lang="en-US"/>
        </a:p>
      </dgm:t>
    </dgm:pt>
    <dgm:pt modelId="{04DE292F-7B9B-8046-8CDE-47CCA799D098}" type="pres">
      <dgm:prSet presAssocID="{CF24051A-DF55-FE4B-A899-D7F7BA7689BC}" presName="linearFlow" presStyleCnt="0">
        <dgm:presLayoutVars>
          <dgm:resizeHandles val="exact"/>
        </dgm:presLayoutVars>
      </dgm:prSet>
      <dgm:spPr/>
    </dgm:pt>
    <dgm:pt modelId="{7BE28B87-4885-5245-BEAD-0793C72660A2}" type="pres">
      <dgm:prSet presAssocID="{6D47A9BE-333C-B043-8050-CB206BC822CF}" presName="node" presStyleLbl="node1" presStyleIdx="0" presStyleCnt="4" custLinFactNeighborX="-267" custLinFactNeighborY="29516">
        <dgm:presLayoutVars>
          <dgm:bulletEnabled val="1"/>
        </dgm:presLayoutVars>
      </dgm:prSet>
      <dgm:spPr/>
    </dgm:pt>
    <dgm:pt modelId="{ABAA59D0-115A-8B46-BFDE-672D7A3E16DD}" type="pres">
      <dgm:prSet presAssocID="{D4417735-0610-B94D-9D93-140E582C3AFF}" presName="sibTrans" presStyleLbl="sibTrans2D1" presStyleIdx="0" presStyleCnt="3"/>
      <dgm:spPr/>
    </dgm:pt>
    <dgm:pt modelId="{A27E78FB-C08F-0840-BC6B-16905C181765}" type="pres">
      <dgm:prSet presAssocID="{D4417735-0610-B94D-9D93-140E582C3AFF}" presName="connectorText" presStyleLbl="sibTrans2D1" presStyleIdx="0" presStyleCnt="3"/>
      <dgm:spPr/>
    </dgm:pt>
    <dgm:pt modelId="{5D72A5F6-05B9-DE40-B3C7-D374C02A89B4}" type="pres">
      <dgm:prSet presAssocID="{E17E2753-15FD-7A4E-8C47-3A659C6C22D1}" presName="node" presStyleLbl="node1" presStyleIdx="1" presStyleCnt="4" custLinFactNeighborX="-244" custLinFactNeighborY="22391">
        <dgm:presLayoutVars>
          <dgm:bulletEnabled val="1"/>
        </dgm:presLayoutVars>
      </dgm:prSet>
      <dgm:spPr/>
    </dgm:pt>
    <dgm:pt modelId="{D5BAF85A-EE9F-E041-A090-F4EC4483288A}" type="pres">
      <dgm:prSet presAssocID="{8C99B479-FF7E-E64F-A8A0-12BD5EFE909A}" presName="sibTrans" presStyleLbl="sibTrans2D1" presStyleIdx="1" presStyleCnt="3"/>
      <dgm:spPr/>
    </dgm:pt>
    <dgm:pt modelId="{E8E0C0E6-5CC8-6247-837A-702505EDBBAB}" type="pres">
      <dgm:prSet presAssocID="{8C99B479-FF7E-E64F-A8A0-12BD5EFE909A}" presName="connectorText" presStyleLbl="sibTrans2D1" presStyleIdx="1" presStyleCnt="3"/>
      <dgm:spPr/>
    </dgm:pt>
    <dgm:pt modelId="{E91E7BBE-0806-E640-A107-8168EAF6CC17}" type="pres">
      <dgm:prSet presAssocID="{7894F2AA-82D7-7049-940D-49E6216DBD09}" presName="node" presStyleLbl="node1" presStyleIdx="2" presStyleCnt="4">
        <dgm:presLayoutVars>
          <dgm:bulletEnabled val="1"/>
        </dgm:presLayoutVars>
      </dgm:prSet>
      <dgm:spPr/>
    </dgm:pt>
    <dgm:pt modelId="{41A4F80A-A459-844F-BF92-CD90B565A79D}" type="pres">
      <dgm:prSet presAssocID="{C710CE07-D734-AC40-80E5-A122B320C35C}" presName="sibTrans" presStyleLbl="sibTrans2D1" presStyleIdx="2" presStyleCnt="3"/>
      <dgm:spPr/>
    </dgm:pt>
    <dgm:pt modelId="{524311B9-FDE1-A14B-8006-183E9DD11B35}" type="pres">
      <dgm:prSet presAssocID="{C710CE07-D734-AC40-80E5-A122B320C35C}" presName="connectorText" presStyleLbl="sibTrans2D1" presStyleIdx="2" presStyleCnt="3"/>
      <dgm:spPr/>
    </dgm:pt>
    <dgm:pt modelId="{E8B11BDA-CB37-AD4F-9264-BB87799C3FD2}" type="pres">
      <dgm:prSet presAssocID="{5221C8AC-D265-1948-A81A-61D37D66A84C}" presName="node" presStyleLbl="node1" presStyleIdx="3" presStyleCnt="4">
        <dgm:presLayoutVars>
          <dgm:bulletEnabled val="1"/>
        </dgm:presLayoutVars>
      </dgm:prSet>
      <dgm:spPr/>
    </dgm:pt>
  </dgm:ptLst>
  <dgm:cxnLst>
    <dgm:cxn modelId="{1D78C304-815F-5C43-818D-2DCA0B880215}" type="presOf" srcId="{6D47A9BE-333C-B043-8050-CB206BC822CF}" destId="{7BE28B87-4885-5245-BEAD-0793C72660A2}" srcOrd="0" destOrd="0" presId="urn:microsoft.com/office/officeart/2005/8/layout/process2"/>
    <dgm:cxn modelId="{1A593F08-8E0E-804E-8172-28DE427F4D9A}" type="presOf" srcId="{8C99B479-FF7E-E64F-A8A0-12BD5EFE909A}" destId="{D5BAF85A-EE9F-E041-A090-F4EC4483288A}" srcOrd="0" destOrd="0" presId="urn:microsoft.com/office/officeart/2005/8/layout/process2"/>
    <dgm:cxn modelId="{AFA8313F-4996-F143-9987-754D72634D1B}" srcId="{CF24051A-DF55-FE4B-A899-D7F7BA7689BC}" destId="{7894F2AA-82D7-7049-940D-49E6216DBD09}" srcOrd="2" destOrd="0" parTransId="{A73FF336-9BB3-7747-BD34-C4038473E3EA}" sibTransId="{C710CE07-D734-AC40-80E5-A122B320C35C}"/>
    <dgm:cxn modelId="{680E793F-BE7F-8644-A4CF-DDA7DD143D31}" type="presOf" srcId="{C710CE07-D734-AC40-80E5-A122B320C35C}" destId="{41A4F80A-A459-844F-BF92-CD90B565A79D}" srcOrd="0" destOrd="0" presId="urn:microsoft.com/office/officeart/2005/8/layout/process2"/>
    <dgm:cxn modelId="{A9895962-CBCE-D345-8200-BB20CAB76E06}" type="presOf" srcId="{CF24051A-DF55-FE4B-A899-D7F7BA7689BC}" destId="{04DE292F-7B9B-8046-8CDE-47CCA799D098}" srcOrd="0" destOrd="0" presId="urn:microsoft.com/office/officeart/2005/8/layout/process2"/>
    <dgm:cxn modelId="{2D421A4E-90D8-6142-B394-BF2F56B67911}" type="presOf" srcId="{D4417735-0610-B94D-9D93-140E582C3AFF}" destId="{ABAA59D0-115A-8B46-BFDE-672D7A3E16DD}" srcOrd="0" destOrd="0" presId="urn:microsoft.com/office/officeart/2005/8/layout/process2"/>
    <dgm:cxn modelId="{D721576E-4DC7-2747-85FF-26677886217A}" type="presOf" srcId="{D4417735-0610-B94D-9D93-140E582C3AFF}" destId="{A27E78FB-C08F-0840-BC6B-16905C181765}" srcOrd="1" destOrd="0" presId="urn:microsoft.com/office/officeart/2005/8/layout/process2"/>
    <dgm:cxn modelId="{75DF2B4F-8675-074F-AB41-82FF280321B2}" type="presOf" srcId="{5221C8AC-D265-1948-A81A-61D37D66A84C}" destId="{E8B11BDA-CB37-AD4F-9264-BB87799C3FD2}" srcOrd="0" destOrd="0" presId="urn:microsoft.com/office/officeart/2005/8/layout/process2"/>
    <dgm:cxn modelId="{BEDC2B70-D3E3-7D46-A3AA-CD907598FB53}" srcId="{CF24051A-DF55-FE4B-A899-D7F7BA7689BC}" destId="{6D47A9BE-333C-B043-8050-CB206BC822CF}" srcOrd="0" destOrd="0" parTransId="{E6ECF972-709E-434E-BEEC-1207C61F4635}" sibTransId="{D4417735-0610-B94D-9D93-140E582C3AFF}"/>
    <dgm:cxn modelId="{A9246E76-1058-BC43-8A0E-8BF4F721AF68}" srcId="{CF24051A-DF55-FE4B-A899-D7F7BA7689BC}" destId="{E17E2753-15FD-7A4E-8C47-3A659C6C22D1}" srcOrd="1" destOrd="0" parTransId="{8BBD4D0E-D2F1-9248-8D14-444C0A507B70}" sibTransId="{8C99B479-FF7E-E64F-A8A0-12BD5EFE909A}"/>
    <dgm:cxn modelId="{391FB07B-6964-4B42-B86D-DCF643281964}" srcId="{CF24051A-DF55-FE4B-A899-D7F7BA7689BC}" destId="{5221C8AC-D265-1948-A81A-61D37D66A84C}" srcOrd="3" destOrd="0" parTransId="{3882E564-0595-0940-BA53-6E2AA703EF75}" sibTransId="{D733CC59-5EE8-C144-AC5B-6349F8A4980D}"/>
    <dgm:cxn modelId="{F631657C-0AA4-9F4A-9E76-B5E38F831347}" type="presOf" srcId="{E17E2753-15FD-7A4E-8C47-3A659C6C22D1}" destId="{5D72A5F6-05B9-DE40-B3C7-D374C02A89B4}" srcOrd="0" destOrd="0" presId="urn:microsoft.com/office/officeart/2005/8/layout/process2"/>
    <dgm:cxn modelId="{C5C1AD80-63D5-E54D-AD74-A0E17EB5906B}" type="presOf" srcId="{8C99B479-FF7E-E64F-A8A0-12BD5EFE909A}" destId="{E8E0C0E6-5CC8-6247-837A-702505EDBBAB}" srcOrd="1" destOrd="0" presId="urn:microsoft.com/office/officeart/2005/8/layout/process2"/>
    <dgm:cxn modelId="{012C1CA9-4582-8441-BDAF-BD87397196B4}" type="presOf" srcId="{7894F2AA-82D7-7049-940D-49E6216DBD09}" destId="{E91E7BBE-0806-E640-A107-8168EAF6CC17}" srcOrd="0" destOrd="0" presId="urn:microsoft.com/office/officeart/2005/8/layout/process2"/>
    <dgm:cxn modelId="{FC7704E9-9EA1-F842-836E-61FF7BB46407}" type="presOf" srcId="{C710CE07-D734-AC40-80E5-A122B320C35C}" destId="{524311B9-FDE1-A14B-8006-183E9DD11B35}" srcOrd="1" destOrd="0" presId="urn:microsoft.com/office/officeart/2005/8/layout/process2"/>
    <dgm:cxn modelId="{3F66C232-1953-6E44-B2CD-5B3763AA7D7F}" type="presParOf" srcId="{04DE292F-7B9B-8046-8CDE-47CCA799D098}" destId="{7BE28B87-4885-5245-BEAD-0793C72660A2}" srcOrd="0" destOrd="0" presId="urn:microsoft.com/office/officeart/2005/8/layout/process2"/>
    <dgm:cxn modelId="{959F1D78-F396-B64A-9555-B6EC4A5B993A}" type="presParOf" srcId="{04DE292F-7B9B-8046-8CDE-47CCA799D098}" destId="{ABAA59D0-115A-8B46-BFDE-672D7A3E16DD}" srcOrd="1" destOrd="0" presId="urn:microsoft.com/office/officeart/2005/8/layout/process2"/>
    <dgm:cxn modelId="{D3D9E7EC-78B4-934A-A906-24EBD7A2F704}" type="presParOf" srcId="{ABAA59D0-115A-8B46-BFDE-672D7A3E16DD}" destId="{A27E78FB-C08F-0840-BC6B-16905C181765}" srcOrd="0" destOrd="0" presId="urn:microsoft.com/office/officeart/2005/8/layout/process2"/>
    <dgm:cxn modelId="{25C918FE-FC03-2E4C-9E9D-FE668F83DD5D}" type="presParOf" srcId="{04DE292F-7B9B-8046-8CDE-47CCA799D098}" destId="{5D72A5F6-05B9-DE40-B3C7-D374C02A89B4}" srcOrd="2" destOrd="0" presId="urn:microsoft.com/office/officeart/2005/8/layout/process2"/>
    <dgm:cxn modelId="{1ED5A719-9334-9444-ACEB-2D2055890551}" type="presParOf" srcId="{04DE292F-7B9B-8046-8CDE-47CCA799D098}" destId="{D5BAF85A-EE9F-E041-A090-F4EC4483288A}" srcOrd="3" destOrd="0" presId="urn:microsoft.com/office/officeart/2005/8/layout/process2"/>
    <dgm:cxn modelId="{D93821CB-B9AF-344D-ABD9-EAE89FF77D50}" type="presParOf" srcId="{D5BAF85A-EE9F-E041-A090-F4EC4483288A}" destId="{E8E0C0E6-5CC8-6247-837A-702505EDBBAB}" srcOrd="0" destOrd="0" presId="urn:microsoft.com/office/officeart/2005/8/layout/process2"/>
    <dgm:cxn modelId="{D6885E14-B1D9-9C44-8F05-8F86F5DD1559}" type="presParOf" srcId="{04DE292F-7B9B-8046-8CDE-47CCA799D098}" destId="{E91E7BBE-0806-E640-A107-8168EAF6CC17}" srcOrd="4" destOrd="0" presId="urn:microsoft.com/office/officeart/2005/8/layout/process2"/>
    <dgm:cxn modelId="{78AB6FDF-007D-0A49-91B5-2A90471FC0F3}" type="presParOf" srcId="{04DE292F-7B9B-8046-8CDE-47CCA799D098}" destId="{41A4F80A-A459-844F-BF92-CD90B565A79D}" srcOrd="5" destOrd="0" presId="urn:microsoft.com/office/officeart/2005/8/layout/process2"/>
    <dgm:cxn modelId="{3E75A784-BAAA-AE45-A7A1-74F89463D6B3}" type="presParOf" srcId="{41A4F80A-A459-844F-BF92-CD90B565A79D}" destId="{524311B9-FDE1-A14B-8006-183E9DD11B35}" srcOrd="0" destOrd="0" presId="urn:microsoft.com/office/officeart/2005/8/layout/process2"/>
    <dgm:cxn modelId="{9F7D06BE-B867-6B49-A407-F89B60698A27}" type="presParOf" srcId="{04DE292F-7B9B-8046-8CDE-47CCA799D098}" destId="{E8B11BDA-CB37-AD4F-9264-BB87799C3FD2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24051A-DF55-FE4B-A899-D7F7BA7689BC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6D47A9BE-333C-B043-8050-CB206BC822CF}">
      <dgm:prSet phldrT="[Text]"/>
      <dgm:spPr/>
      <dgm:t>
        <a:bodyPr/>
        <a:lstStyle/>
        <a:p>
          <a:r>
            <a:rPr lang="en-US" dirty="0"/>
            <a:t>Manufacturer</a:t>
          </a:r>
        </a:p>
      </dgm:t>
    </dgm:pt>
    <dgm:pt modelId="{E6ECF972-709E-434E-BEEC-1207C61F4635}" type="parTrans" cxnId="{BEDC2B70-D3E3-7D46-A3AA-CD907598FB53}">
      <dgm:prSet/>
      <dgm:spPr/>
      <dgm:t>
        <a:bodyPr/>
        <a:lstStyle/>
        <a:p>
          <a:endParaRPr lang="en-US"/>
        </a:p>
      </dgm:t>
    </dgm:pt>
    <dgm:pt modelId="{D4417735-0610-B94D-9D93-140E582C3AFF}" type="sibTrans" cxnId="{BEDC2B70-D3E3-7D46-A3AA-CD907598FB53}">
      <dgm:prSet/>
      <dgm:spPr/>
      <dgm:t>
        <a:bodyPr/>
        <a:lstStyle/>
        <a:p>
          <a:endParaRPr lang="en-US"/>
        </a:p>
      </dgm:t>
    </dgm:pt>
    <dgm:pt modelId="{E17E2753-15FD-7A4E-8C47-3A659C6C22D1}">
      <dgm:prSet phldrT="[Text]"/>
      <dgm:spPr/>
      <dgm:t>
        <a:bodyPr/>
        <a:lstStyle/>
        <a:p>
          <a:r>
            <a:rPr lang="en-US" dirty="0"/>
            <a:t>Distributor</a:t>
          </a:r>
        </a:p>
      </dgm:t>
    </dgm:pt>
    <dgm:pt modelId="{8BBD4D0E-D2F1-9248-8D14-444C0A507B70}" type="parTrans" cxnId="{A9246E76-1058-BC43-8A0E-8BF4F721AF68}">
      <dgm:prSet/>
      <dgm:spPr/>
      <dgm:t>
        <a:bodyPr/>
        <a:lstStyle/>
        <a:p>
          <a:endParaRPr lang="en-US"/>
        </a:p>
      </dgm:t>
    </dgm:pt>
    <dgm:pt modelId="{8C99B479-FF7E-E64F-A8A0-12BD5EFE909A}" type="sibTrans" cxnId="{A9246E76-1058-BC43-8A0E-8BF4F721AF68}">
      <dgm:prSet/>
      <dgm:spPr/>
      <dgm:t>
        <a:bodyPr/>
        <a:lstStyle/>
        <a:p>
          <a:endParaRPr lang="en-US"/>
        </a:p>
      </dgm:t>
    </dgm:pt>
    <dgm:pt modelId="{7894F2AA-82D7-7049-940D-49E6216DBD09}">
      <dgm:prSet phldrT="[Text]"/>
      <dgm:spPr/>
      <dgm:t>
        <a:bodyPr/>
        <a:lstStyle/>
        <a:p>
          <a:r>
            <a:rPr lang="en-US" dirty="0"/>
            <a:t>Customs Agent</a:t>
          </a:r>
        </a:p>
      </dgm:t>
    </dgm:pt>
    <dgm:pt modelId="{A73FF336-9BB3-7747-BD34-C4038473E3EA}" type="parTrans" cxnId="{AFA8313F-4996-F143-9987-754D72634D1B}">
      <dgm:prSet/>
      <dgm:spPr/>
      <dgm:t>
        <a:bodyPr/>
        <a:lstStyle/>
        <a:p>
          <a:endParaRPr lang="en-US"/>
        </a:p>
      </dgm:t>
    </dgm:pt>
    <dgm:pt modelId="{C710CE07-D734-AC40-80E5-A122B320C35C}" type="sibTrans" cxnId="{AFA8313F-4996-F143-9987-754D72634D1B}">
      <dgm:prSet/>
      <dgm:spPr/>
      <dgm:t>
        <a:bodyPr/>
        <a:lstStyle/>
        <a:p>
          <a:endParaRPr lang="en-US"/>
        </a:p>
      </dgm:t>
    </dgm:pt>
    <dgm:pt modelId="{5221C8AC-D265-1948-A81A-61D37D66A84C}">
      <dgm:prSet phldrT="[Text]"/>
      <dgm:spPr/>
      <dgm:t>
        <a:bodyPr/>
        <a:lstStyle/>
        <a:p>
          <a:r>
            <a:rPr lang="en-US" dirty="0"/>
            <a:t>Retailer</a:t>
          </a:r>
        </a:p>
      </dgm:t>
    </dgm:pt>
    <dgm:pt modelId="{3882E564-0595-0940-BA53-6E2AA703EF75}" type="parTrans" cxnId="{391FB07B-6964-4B42-B86D-DCF643281964}">
      <dgm:prSet/>
      <dgm:spPr/>
      <dgm:t>
        <a:bodyPr/>
        <a:lstStyle/>
        <a:p>
          <a:endParaRPr lang="en-US"/>
        </a:p>
      </dgm:t>
    </dgm:pt>
    <dgm:pt modelId="{D733CC59-5EE8-C144-AC5B-6349F8A4980D}" type="sibTrans" cxnId="{391FB07B-6964-4B42-B86D-DCF643281964}">
      <dgm:prSet/>
      <dgm:spPr/>
      <dgm:t>
        <a:bodyPr/>
        <a:lstStyle/>
        <a:p>
          <a:endParaRPr lang="en-US"/>
        </a:p>
      </dgm:t>
    </dgm:pt>
    <dgm:pt modelId="{04DE292F-7B9B-8046-8CDE-47CCA799D098}" type="pres">
      <dgm:prSet presAssocID="{CF24051A-DF55-FE4B-A899-D7F7BA7689BC}" presName="linearFlow" presStyleCnt="0">
        <dgm:presLayoutVars>
          <dgm:resizeHandles val="exact"/>
        </dgm:presLayoutVars>
      </dgm:prSet>
      <dgm:spPr/>
    </dgm:pt>
    <dgm:pt modelId="{7BE28B87-4885-5245-BEAD-0793C72660A2}" type="pres">
      <dgm:prSet presAssocID="{6D47A9BE-333C-B043-8050-CB206BC822CF}" presName="node" presStyleLbl="node1" presStyleIdx="0" presStyleCnt="4" custLinFactNeighborX="-2798" custLinFactNeighborY="1922">
        <dgm:presLayoutVars>
          <dgm:bulletEnabled val="1"/>
        </dgm:presLayoutVars>
      </dgm:prSet>
      <dgm:spPr/>
    </dgm:pt>
    <dgm:pt modelId="{ABAA59D0-115A-8B46-BFDE-672D7A3E16DD}" type="pres">
      <dgm:prSet presAssocID="{D4417735-0610-B94D-9D93-140E582C3AFF}" presName="sibTrans" presStyleLbl="sibTrans2D1" presStyleIdx="0" presStyleCnt="3"/>
      <dgm:spPr/>
    </dgm:pt>
    <dgm:pt modelId="{A27E78FB-C08F-0840-BC6B-16905C181765}" type="pres">
      <dgm:prSet presAssocID="{D4417735-0610-B94D-9D93-140E582C3AFF}" presName="connectorText" presStyleLbl="sibTrans2D1" presStyleIdx="0" presStyleCnt="3"/>
      <dgm:spPr/>
    </dgm:pt>
    <dgm:pt modelId="{5D72A5F6-05B9-DE40-B3C7-D374C02A89B4}" type="pres">
      <dgm:prSet presAssocID="{E17E2753-15FD-7A4E-8C47-3A659C6C22D1}" presName="node" presStyleLbl="node1" presStyleIdx="1" presStyleCnt="4">
        <dgm:presLayoutVars>
          <dgm:bulletEnabled val="1"/>
        </dgm:presLayoutVars>
      </dgm:prSet>
      <dgm:spPr/>
    </dgm:pt>
    <dgm:pt modelId="{D5BAF85A-EE9F-E041-A090-F4EC4483288A}" type="pres">
      <dgm:prSet presAssocID="{8C99B479-FF7E-E64F-A8A0-12BD5EFE909A}" presName="sibTrans" presStyleLbl="sibTrans2D1" presStyleIdx="1" presStyleCnt="3"/>
      <dgm:spPr/>
    </dgm:pt>
    <dgm:pt modelId="{E8E0C0E6-5CC8-6247-837A-702505EDBBAB}" type="pres">
      <dgm:prSet presAssocID="{8C99B479-FF7E-E64F-A8A0-12BD5EFE909A}" presName="connectorText" presStyleLbl="sibTrans2D1" presStyleIdx="1" presStyleCnt="3"/>
      <dgm:spPr/>
    </dgm:pt>
    <dgm:pt modelId="{E91E7BBE-0806-E640-A107-8168EAF6CC17}" type="pres">
      <dgm:prSet presAssocID="{7894F2AA-82D7-7049-940D-49E6216DBD09}" presName="node" presStyleLbl="node1" presStyleIdx="2" presStyleCnt="4">
        <dgm:presLayoutVars>
          <dgm:bulletEnabled val="1"/>
        </dgm:presLayoutVars>
      </dgm:prSet>
      <dgm:spPr/>
    </dgm:pt>
    <dgm:pt modelId="{41A4F80A-A459-844F-BF92-CD90B565A79D}" type="pres">
      <dgm:prSet presAssocID="{C710CE07-D734-AC40-80E5-A122B320C35C}" presName="sibTrans" presStyleLbl="sibTrans2D1" presStyleIdx="2" presStyleCnt="3"/>
      <dgm:spPr/>
    </dgm:pt>
    <dgm:pt modelId="{524311B9-FDE1-A14B-8006-183E9DD11B35}" type="pres">
      <dgm:prSet presAssocID="{C710CE07-D734-AC40-80E5-A122B320C35C}" presName="connectorText" presStyleLbl="sibTrans2D1" presStyleIdx="2" presStyleCnt="3"/>
      <dgm:spPr/>
    </dgm:pt>
    <dgm:pt modelId="{E8B11BDA-CB37-AD4F-9264-BB87799C3FD2}" type="pres">
      <dgm:prSet presAssocID="{5221C8AC-D265-1948-A81A-61D37D66A84C}" presName="node" presStyleLbl="node1" presStyleIdx="3" presStyleCnt="4" custLinFactNeighborX="-244" custLinFactNeighborY="214">
        <dgm:presLayoutVars>
          <dgm:bulletEnabled val="1"/>
        </dgm:presLayoutVars>
      </dgm:prSet>
      <dgm:spPr/>
    </dgm:pt>
  </dgm:ptLst>
  <dgm:cxnLst>
    <dgm:cxn modelId="{1D78C304-815F-5C43-818D-2DCA0B880215}" type="presOf" srcId="{6D47A9BE-333C-B043-8050-CB206BC822CF}" destId="{7BE28B87-4885-5245-BEAD-0793C72660A2}" srcOrd="0" destOrd="0" presId="urn:microsoft.com/office/officeart/2005/8/layout/process2"/>
    <dgm:cxn modelId="{1A593F08-8E0E-804E-8172-28DE427F4D9A}" type="presOf" srcId="{8C99B479-FF7E-E64F-A8A0-12BD5EFE909A}" destId="{D5BAF85A-EE9F-E041-A090-F4EC4483288A}" srcOrd="0" destOrd="0" presId="urn:microsoft.com/office/officeart/2005/8/layout/process2"/>
    <dgm:cxn modelId="{AFA8313F-4996-F143-9987-754D72634D1B}" srcId="{CF24051A-DF55-FE4B-A899-D7F7BA7689BC}" destId="{7894F2AA-82D7-7049-940D-49E6216DBD09}" srcOrd="2" destOrd="0" parTransId="{A73FF336-9BB3-7747-BD34-C4038473E3EA}" sibTransId="{C710CE07-D734-AC40-80E5-A122B320C35C}"/>
    <dgm:cxn modelId="{680E793F-BE7F-8644-A4CF-DDA7DD143D31}" type="presOf" srcId="{C710CE07-D734-AC40-80E5-A122B320C35C}" destId="{41A4F80A-A459-844F-BF92-CD90B565A79D}" srcOrd="0" destOrd="0" presId="urn:microsoft.com/office/officeart/2005/8/layout/process2"/>
    <dgm:cxn modelId="{A9895962-CBCE-D345-8200-BB20CAB76E06}" type="presOf" srcId="{CF24051A-DF55-FE4B-A899-D7F7BA7689BC}" destId="{04DE292F-7B9B-8046-8CDE-47CCA799D098}" srcOrd="0" destOrd="0" presId="urn:microsoft.com/office/officeart/2005/8/layout/process2"/>
    <dgm:cxn modelId="{2D421A4E-90D8-6142-B394-BF2F56B67911}" type="presOf" srcId="{D4417735-0610-B94D-9D93-140E582C3AFF}" destId="{ABAA59D0-115A-8B46-BFDE-672D7A3E16DD}" srcOrd="0" destOrd="0" presId="urn:microsoft.com/office/officeart/2005/8/layout/process2"/>
    <dgm:cxn modelId="{D721576E-4DC7-2747-85FF-26677886217A}" type="presOf" srcId="{D4417735-0610-B94D-9D93-140E582C3AFF}" destId="{A27E78FB-C08F-0840-BC6B-16905C181765}" srcOrd="1" destOrd="0" presId="urn:microsoft.com/office/officeart/2005/8/layout/process2"/>
    <dgm:cxn modelId="{75DF2B4F-8675-074F-AB41-82FF280321B2}" type="presOf" srcId="{5221C8AC-D265-1948-A81A-61D37D66A84C}" destId="{E8B11BDA-CB37-AD4F-9264-BB87799C3FD2}" srcOrd="0" destOrd="0" presId="urn:microsoft.com/office/officeart/2005/8/layout/process2"/>
    <dgm:cxn modelId="{BEDC2B70-D3E3-7D46-A3AA-CD907598FB53}" srcId="{CF24051A-DF55-FE4B-A899-D7F7BA7689BC}" destId="{6D47A9BE-333C-B043-8050-CB206BC822CF}" srcOrd="0" destOrd="0" parTransId="{E6ECF972-709E-434E-BEEC-1207C61F4635}" sibTransId="{D4417735-0610-B94D-9D93-140E582C3AFF}"/>
    <dgm:cxn modelId="{A9246E76-1058-BC43-8A0E-8BF4F721AF68}" srcId="{CF24051A-DF55-FE4B-A899-D7F7BA7689BC}" destId="{E17E2753-15FD-7A4E-8C47-3A659C6C22D1}" srcOrd="1" destOrd="0" parTransId="{8BBD4D0E-D2F1-9248-8D14-444C0A507B70}" sibTransId="{8C99B479-FF7E-E64F-A8A0-12BD5EFE909A}"/>
    <dgm:cxn modelId="{391FB07B-6964-4B42-B86D-DCF643281964}" srcId="{CF24051A-DF55-FE4B-A899-D7F7BA7689BC}" destId="{5221C8AC-D265-1948-A81A-61D37D66A84C}" srcOrd="3" destOrd="0" parTransId="{3882E564-0595-0940-BA53-6E2AA703EF75}" sibTransId="{D733CC59-5EE8-C144-AC5B-6349F8A4980D}"/>
    <dgm:cxn modelId="{F631657C-0AA4-9F4A-9E76-B5E38F831347}" type="presOf" srcId="{E17E2753-15FD-7A4E-8C47-3A659C6C22D1}" destId="{5D72A5F6-05B9-DE40-B3C7-D374C02A89B4}" srcOrd="0" destOrd="0" presId="urn:microsoft.com/office/officeart/2005/8/layout/process2"/>
    <dgm:cxn modelId="{C5C1AD80-63D5-E54D-AD74-A0E17EB5906B}" type="presOf" srcId="{8C99B479-FF7E-E64F-A8A0-12BD5EFE909A}" destId="{E8E0C0E6-5CC8-6247-837A-702505EDBBAB}" srcOrd="1" destOrd="0" presId="urn:microsoft.com/office/officeart/2005/8/layout/process2"/>
    <dgm:cxn modelId="{012C1CA9-4582-8441-BDAF-BD87397196B4}" type="presOf" srcId="{7894F2AA-82D7-7049-940D-49E6216DBD09}" destId="{E91E7BBE-0806-E640-A107-8168EAF6CC17}" srcOrd="0" destOrd="0" presId="urn:microsoft.com/office/officeart/2005/8/layout/process2"/>
    <dgm:cxn modelId="{FC7704E9-9EA1-F842-836E-61FF7BB46407}" type="presOf" srcId="{C710CE07-D734-AC40-80E5-A122B320C35C}" destId="{524311B9-FDE1-A14B-8006-183E9DD11B35}" srcOrd="1" destOrd="0" presId="urn:microsoft.com/office/officeart/2005/8/layout/process2"/>
    <dgm:cxn modelId="{3F66C232-1953-6E44-B2CD-5B3763AA7D7F}" type="presParOf" srcId="{04DE292F-7B9B-8046-8CDE-47CCA799D098}" destId="{7BE28B87-4885-5245-BEAD-0793C72660A2}" srcOrd="0" destOrd="0" presId="urn:microsoft.com/office/officeart/2005/8/layout/process2"/>
    <dgm:cxn modelId="{959F1D78-F396-B64A-9555-B6EC4A5B993A}" type="presParOf" srcId="{04DE292F-7B9B-8046-8CDE-47CCA799D098}" destId="{ABAA59D0-115A-8B46-BFDE-672D7A3E16DD}" srcOrd="1" destOrd="0" presId="urn:microsoft.com/office/officeart/2005/8/layout/process2"/>
    <dgm:cxn modelId="{D3D9E7EC-78B4-934A-A906-24EBD7A2F704}" type="presParOf" srcId="{ABAA59D0-115A-8B46-BFDE-672D7A3E16DD}" destId="{A27E78FB-C08F-0840-BC6B-16905C181765}" srcOrd="0" destOrd="0" presId="urn:microsoft.com/office/officeart/2005/8/layout/process2"/>
    <dgm:cxn modelId="{25C918FE-FC03-2E4C-9E9D-FE668F83DD5D}" type="presParOf" srcId="{04DE292F-7B9B-8046-8CDE-47CCA799D098}" destId="{5D72A5F6-05B9-DE40-B3C7-D374C02A89B4}" srcOrd="2" destOrd="0" presId="urn:microsoft.com/office/officeart/2005/8/layout/process2"/>
    <dgm:cxn modelId="{1ED5A719-9334-9444-ACEB-2D2055890551}" type="presParOf" srcId="{04DE292F-7B9B-8046-8CDE-47CCA799D098}" destId="{D5BAF85A-EE9F-E041-A090-F4EC4483288A}" srcOrd="3" destOrd="0" presId="urn:microsoft.com/office/officeart/2005/8/layout/process2"/>
    <dgm:cxn modelId="{D93821CB-B9AF-344D-ABD9-EAE89FF77D50}" type="presParOf" srcId="{D5BAF85A-EE9F-E041-A090-F4EC4483288A}" destId="{E8E0C0E6-5CC8-6247-837A-702505EDBBAB}" srcOrd="0" destOrd="0" presId="urn:microsoft.com/office/officeart/2005/8/layout/process2"/>
    <dgm:cxn modelId="{D6885E14-B1D9-9C44-8F05-8F86F5DD1559}" type="presParOf" srcId="{04DE292F-7B9B-8046-8CDE-47CCA799D098}" destId="{E91E7BBE-0806-E640-A107-8168EAF6CC17}" srcOrd="4" destOrd="0" presId="urn:microsoft.com/office/officeart/2005/8/layout/process2"/>
    <dgm:cxn modelId="{78AB6FDF-007D-0A49-91B5-2A90471FC0F3}" type="presParOf" srcId="{04DE292F-7B9B-8046-8CDE-47CCA799D098}" destId="{41A4F80A-A459-844F-BF92-CD90B565A79D}" srcOrd="5" destOrd="0" presId="urn:microsoft.com/office/officeart/2005/8/layout/process2"/>
    <dgm:cxn modelId="{3E75A784-BAAA-AE45-A7A1-74F89463D6B3}" type="presParOf" srcId="{41A4F80A-A459-844F-BF92-CD90B565A79D}" destId="{524311B9-FDE1-A14B-8006-183E9DD11B35}" srcOrd="0" destOrd="0" presId="urn:microsoft.com/office/officeart/2005/8/layout/process2"/>
    <dgm:cxn modelId="{9F7D06BE-B867-6B49-A407-F89B60698A27}" type="presParOf" srcId="{04DE292F-7B9B-8046-8CDE-47CCA799D098}" destId="{E8B11BDA-CB37-AD4F-9264-BB87799C3FD2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24051A-DF55-FE4B-A899-D7F7BA7689BC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6D47A9BE-333C-B043-8050-CB206BC822CF}">
      <dgm:prSet phldrT="[Text]"/>
      <dgm:spPr/>
      <dgm:t>
        <a:bodyPr/>
        <a:lstStyle/>
        <a:p>
          <a:r>
            <a:rPr lang="en-US" dirty="0"/>
            <a:t>Manufacturer</a:t>
          </a:r>
        </a:p>
      </dgm:t>
    </dgm:pt>
    <dgm:pt modelId="{E6ECF972-709E-434E-BEEC-1207C61F4635}" type="parTrans" cxnId="{BEDC2B70-D3E3-7D46-A3AA-CD907598FB53}">
      <dgm:prSet/>
      <dgm:spPr/>
      <dgm:t>
        <a:bodyPr/>
        <a:lstStyle/>
        <a:p>
          <a:endParaRPr lang="en-US"/>
        </a:p>
      </dgm:t>
    </dgm:pt>
    <dgm:pt modelId="{D4417735-0610-B94D-9D93-140E582C3AFF}" type="sibTrans" cxnId="{BEDC2B70-D3E3-7D46-A3AA-CD907598FB53}">
      <dgm:prSet/>
      <dgm:spPr/>
      <dgm:t>
        <a:bodyPr/>
        <a:lstStyle/>
        <a:p>
          <a:endParaRPr lang="en-US"/>
        </a:p>
      </dgm:t>
    </dgm:pt>
    <dgm:pt modelId="{E17E2753-15FD-7A4E-8C47-3A659C6C22D1}">
      <dgm:prSet phldrT="[Text]"/>
      <dgm:spPr/>
      <dgm:t>
        <a:bodyPr/>
        <a:lstStyle/>
        <a:p>
          <a:r>
            <a:rPr lang="en-US" dirty="0"/>
            <a:t>Distributor</a:t>
          </a:r>
        </a:p>
      </dgm:t>
    </dgm:pt>
    <dgm:pt modelId="{8BBD4D0E-D2F1-9248-8D14-444C0A507B70}" type="parTrans" cxnId="{A9246E76-1058-BC43-8A0E-8BF4F721AF68}">
      <dgm:prSet/>
      <dgm:spPr/>
      <dgm:t>
        <a:bodyPr/>
        <a:lstStyle/>
        <a:p>
          <a:endParaRPr lang="en-US"/>
        </a:p>
      </dgm:t>
    </dgm:pt>
    <dgm:pt modelId="{8C99B479-FF7E-E64F-A8A0-12BD5EFE909A}" type="sibTrans" cxnId="{A9246E76-1058-BC43-8A0E-8BF4F721AF68}">
      <dgm:prSet/>
      <dgm:spPr/>
      <dgm:t>
        <a:bodyPr/>
        <a:lstStyle/>
        <a:p>
          <a:endParaRPr lang="en-US"/>
        </a:p>
      </dgm:t>
    </dgm:pt>
    <dgm:pt modelId="{7894F2AA-82D7-7049-940D-49E6216DBD09}">
      <dgm:prSet phldrT="[Text]"/>
      <dgm:spPr/>
      <dgm:t>
        <a:bodyPr/>
        <a:lstStyle/>
        <a:p>
          <a:r>
            <a:rPr lang="en-US" dirty="0"/>
            <a:t>Customs Agent</a:t>
          </a:r>
        </a:p>
      </dgm:t>
    </dgm:pt>
    <dgm:pt modelId="{A73FF336-9BB3-7747-BD34-C4038473E3EA}" type="parTrans" cxnId="{AFA8313F-4996-F143-9987-754D72634D1B}">
      <dgm:prSet/>
      <dgm:spPr/>
      <dgm:t>
        <a:bodyPr/>
        <a:lstStyle/>
        <a:p>
          <a:endParaRPr lang="en-US"/>
        </a:p>
      </dgm:t>
    </dgm:pt>
    <dgm:pt modelId="{C710CE07-D734-AC40-80E5-A122B320C35C}" type="sibTrans" cxnId="{AFA8313F-4996-F143-9987-754D72634D1B}">
      <dgm:prSet/>
      <dgm:spPr/>
      <dgm:t>
        <a:bodyPr/>
        <a:lstStyle/>
        <a:p>
          <a:endParaRPr lang="en-US"/>
        </a:p>
      </dgm:t>
    </dgm:pt>
    <dgm:pt modelId="{5221C8AC-D265-1948-A81A-61D37D66A84C}">
      <dgm:prSet phldrT="[Text]"/>
      <dgm:spPr/>
      <dgm:t>
        <a:bodyPr/>
        <a:lstStyle/>
        <a:p>
          <a:r>
            <a:rPr lang="en-US" dirty="0"/>
            <a:t>Retailer</a:t>
          </a:r>
        </a:p>
      </dgm:t>
    </dgm:pt>
    <dgm:pt modelId="{3882E564-0595-0940-BA53-6E2AA703EF75}" type="parTrans" cxnId="{391FB07B-6964-4B42-B86D-DCF643281964}">
      <dgm:prSet/>
      <dgm:spPr/>
      <dgm:t>
        <a:bodyPr/>
        <a:lstStyle/>
        <a:p>
          <a:endParaRPr lang="en-US"/>
        </a:p>
      </dgm:t>
    </dgm:pt>
    <dgm:pt modelId="{D733CC59-5EE8-C144-AC5B-6349F8A4980D}" type="sibTrans" cxnId="{391FB07B-6964-4B42-B86D-DCF643281964}">
      <dgm:prSet/>
      <dgm:spPr/>
      <dgm:t>
        <a:bodyPr/>
        <a:lstStyle/>
        <a:p>
          <a:endParaRPr lang="en-US"/>
        </a:p>
      </dgm:t>
    </dgm:pt>
    <dgm:pt modelId="{04DE292F-7B9B-8046-8CDE-47CCA799D098}" type="pres">
      <dgm:prSet presAssocID="{CF24051A-DF55-FE4B-A899-D7F7BA7689BC}" presName="linearFlow" presStyleCnt="0">
        <dgm:presLayoutVars>
          <dgm:resizeHandles val="exact"/>
        </dgm:presLayoutVars>
      </dgm:prSet>
      <dgm:spPr/>
    </dgm:pt>
    <dgm:pt modelId="{7BE28B87-4885-5245-BEAD-0793C72660A2}" type="pres">
      <dgm:prSet presAssocID="{6D47A9BE-333C-B043-8050-CB206BC822CF}" presName="node" presStyleLbl="node1" presStyleIdx="0" presStyleCnt="4" custLinFactNeighborX="-4153" custLinFactNeighborY="1236">
        <dgm:presLayoutVars>
          <dgm:bulletEnabled val="1"/>
        </dgm:presLayoutVars>
      </dgm:prSet>
      <dgm:spPr/>
    </dgm:pt>
    <dgm:pt modelId="{ABAA59D0-115A-8B46-BFDE-672D7A3E16DD}" type="pres">
      <dgm:prSet presAssocID="{D4417735-0610-B94D-9D93-140E582C3AFF}" presName="sibTrans" presStyleLbl="sibTrans2D1" presStyleIdx="0" presStyleCnt="3"/>
      <dgm:spPr/>
    </dgm:pt>
    <dgm:pt modelId="{A27E78FB-C08F-0840-BC6B-16905C181765}" type="pres">
      <dgm:prSet presAssocID="{D4417735-0610-B94D-9D93-140E582C3AFF}" presName="connectorText" presStyleLbl="sibTrans2D1" presStyleIdx="0" presStyleCnt="3"/>
      <dgm:spPr/>
    </dgm:pt>
    <dgm:pt modelId="{5D72A5F6-05B9-DE40-B3C7-D374C02A89B4}" type="pres">
      <dgm:prSet presAssocID="{E17E2753-15FD-7A4E-8C47-3A659C6C22D1}" presName="node" presStyleLbl="node1" presStyleIdx="1" presStyleCnt="4">
        <dgm:presLayoutVars>
          <dgm:bulletEnabled val="1"/>
        </dgm:presLayoutVars>
      </dgm:prSet>
      <dgm:spPr/>
    </dgm:pt>
    <dgm:pt modelId="{D5BAF85A-EE9F-E041-A090-F4EC4483288A}" type="pres">
      <dgm:prSet presAssocID="{8C99B479-FF7E-E64F-A8A0-12BD5EFE909A}" presName="sibTrans" presStyleLbl="sibTrans2D1" presStyleIdx="1" presStyleCnt="3"/>
      <dgm:spPr/>
    </dgm:pt>
    <dgm:pt modelId="{E8E0C0E6-5CC8-6247-837A-702505EDBBAB}" type="pres">
      <dgm:prSet presAssocID="{8C99B479-FF7E-E64F-A8A0-12BD5EFE909A}" presName="connectorText" presStyleLbl="sibTrans2D1" presStyleIdx="1" presStyleCnt="3"/>
      <dgm:spPr/>
    </dgm:pt>
    <dgm:pt modelId="{E91E7BBE-0806-E640-A107-8168EAF6CC17}" type="pres">
      <dgm:prSet presAssocID="{7894F2AA-82D7-7049-940D-49E6216DBD09}" presName="node" presStyleLbl="node1" presStyleIdx="2" presStyleCnt="4" custLinFactNeighborX="-432" custLinFactNeighborY="-4243">
        <dgm:presLayoutVars>
          <dgm:bulletEnabled val="1"/>
        </dgm:presLayoutVars>
      </dgm:prSet>
      <dgm:spPr/>
    </dgm:pt>
    <dgm:pt modelId="{41A4F80A-A459-844F-BF92-CD90B565A79D}" type="pres">
      <dgm:prSet presAssocID="{C710CE07-D734-AC40-80E5-A122B320C35C}" presName="sibTrans" presStyleLbl="sibTrans2D1" presStyleIdx="2" presStyleCnt="3"/>
      <dgm:spPr/>
    </dgm:pt>
    <dgm:pt modelId="{524311B9-FDE1-A14B-8006-183E9DD11B35}" type="pres">
      <dgm:prSet presAssocID="{C710CE07-D734-AC40-80E5-A122B320C35C}" presName="connectorText" presStyleLbl="sibTrans2D1" presStyleIdx="2" presStyleCnt="3"/>
      <dgm:spPr/>
    </dgm:pt>
    <dgm:pt modelId="{E8B11BDA-CB37-AD4F-9264-BB87799C3FD2}" type="pres">
      <dgm:prSet presAssocID="{5221C8AC-D265-1948-A81A-61D37D66A84C}" presName="node" presStyleLbl="node1" presStyleIdx="3" presStyleCnt="4">
        <dgm:presLayoutVars>
          <dgm:bulletEnabled val="1"/>
        </dgm:presLayoutVars>
      </dgm:prSet>
      <dgm:spPr/>
    </dgm:pt>
  </dgm:ptLst>
  <dgm:cxnLst>
    <dgm:cxn modelId="{1D78C304-815F-5C43-818D-2DCA0B880215}" type="presOf" srcId="{6D47A9BE-333C-B043-8050-CB206BC822CF}" destId="{7BE28B87-4885-5245-BEAD-0793C72660A2}" srcOrd="0" destOrd="0" presId="urn:microsoft.com/office/officeart/2005/8/layout/process2"/>
    <dgm:cxn modelId="{1A593F08-8E0E-804E-8172-28DE427F4D9A}" type="presOf" srcId="{8C99B479-FF7E-E64F-A8A0-12BD5EFE909A}" destId="{D5BAF85A-EE9F-E041-A090-F4EC4483288A}" srcOrd="0" destOrd="0" presId="urn:microsoft.com/office/officeart/2005/8/layout/process2"/>
    <dgm:cxn modelId="{AFA8313F-4996-F143-9987-754D72634D1B}" srcId="{CF24051A-DF55-FE4B-A899-D7F7BA7689BC}" destId="{7894F2AA-82D7-7049-940D-49E6216DBD09}" srcOrd="2" destOrd="0" parTransId="{A73FF336-9BB3-7747-BD34-C4038473E3EA}" sibTransId="{C710CE07-D734-AC40-80E5-A122B320C35C}"/>
    <dgm:cxn modelId="{680E793F-BE7F-8644-A4CF-DDA7DD143D31}" type="presOf" srcId="{C710CE07-D734-AC40-80E5-A122B320C35C}" destId="{41A4F80A-A459-844F-BF92-CD90B565A79D}" srcOrd="0" destOrd="0" presId="urn:microsoft.com/office/officeart/2005/8/layout/process2"/>
    <dgm:cxn modelId="{A9895962-CBCE-D345-8200-BB20CAB76E06}" type="presOf" srcId="{CF24051A-DF55-FE4B-A899-D7F7BA7689BC}" destId="{04DE292F-7B9B-8046-8CDE-47CCA799D098}" srcOrd="0" destOrd="0" presId="urn:microsoft.com/office/officeart/2005/8/layout/process2"/>
    <dgm:cxn modelId="{2D421A4E-90D8-6142-B394-BF2F56B67911}" type="presOf" srcId="{D4417735-0610-B94D-9D93-140E582C3AFF}" destId="{ABAA59D0-115A-8B46-BFDE-672D7A3E16DD}" srcOrd="0" destOrd="0" presId="urn:microsoft.com/office/officeart/2005/8/layout/process2"/>
    <dgm:cxn modelId="{D721576E-4DC7-2747-85FF-26677886217A}" type="presOf" srcId="{D4417735-0610-B94D-9D93-140E582C3AFF}" destId="{A27E78FB-C08F-0840-BC6B-16905C181765}" srcOrd="1" destOrd="0" presId="urn:microsoft.com/office/officeart/2005/8/layout/process2"/>
    <dgm:cxn modelId="{75DF2B4F-8675-074F-AB41-82FF280321B2}" type="presOf" srcId="{5221C8AC-D265-1948-A81A-61D37D66A84C}" destId="{E8B11BDA-CB37-AD4F-9264-BB87799C3FD2}" srcOrd="0" destOrd="0" presId="urn:microsoft.com/office/officeart/2005/8/layout/process2"/>
    <dgm:cxn modelId="{BEDC2B70-D3E3-7D46-A3AA-CD907598FB53}" srcId="{CF24051A-DF55-FE4B-A899-D7F7BA7689BC}" destId="{6D47A9BE-333C-B043-8050-CB206BC822CF}" srcOrd="0" destOrd="0" parTransId="{E6ECF972-709E-434E-BEEC-1207C61F4635}" sibTransId="{D4417735-0610-B94D-9D93-140E582C3AFF}"/>
    <dgm:cxn modelId="{A9246E76-1058-BC43-8A0E-8BF4F721AF68}" srcId="{CF24051A-DF55-FE4B-A899-D7F7BA7689BC}" destId="{E17E2753-15FD-7A4E-8C47-3A659C6C22D1}" srcOrd="1" destOrd="0" parTransId="{8BBD4D0E-D2F1-9248-8D14-444C0A507B70}" sibTransId="{8C99B479-FF7E-E64F-A8A0-12BD5EFE909A}"/>
    <dgm:cxn modelId="{391FB07B-6964-4B42-B86D-DCF643281964}" srcId="{CF24051A-DF55-FE4B-A899-D7F7BA7689BC}" destId="{5221C8AC-D265-1948-A81A-61D37D66A84C}" srcOrd="3" destOrd="0" parTransId="{3882E564-0595-0940-BA53-6E2AA703EF75}" sibTransId="{D733CC59-5EE8-C144-AC5B-6349F8A4980D}"/>
    <dgm:cxn modelId="{F631657C-0AA4-9F4A-9E76-B5E38F831347}" type="presOf" srcId="{E17E2753-15FD-7A4E-8C47-3A659C6C22D1}" destId="{5D72A5F6-05B9-DE40-B3C7-D374C02A89B4}" srcOrd="0" destOrd="0" presId="urn:microsoft.com/office/officeart/2005/8/layout/process2"/>
    <dgm:cxn modelId="{C5C1AD80-63D5-E54D-AD74-A0E17EB5906B}" type="presOf" srcId="{8C99B479-FF7E-E64F-A8A0-12BD5EFE909A}" destId="{E8E0C0E6-5CC8-6247-837A-702505EDBBAB}" srcOrd="1" destOrd="0" presId="urn:microsoft.com/office/officeart/2005/8/layout/process2"/>
    <dgm:cxn modelId="{012C1CA9-4582-8441-BDAF-BD87397196B4}" type="presOf" srcId="{7894F2AA-82D7-7049-940D-49E6216DBD09}" destId="{E91E7BBE-0806-E640-A107-8168EAF6CC17}" srcOrd="0" destOrd="0" presId="urn:microsoft.com/office/officeart/2005/8/layout/process2"/>
    <dgm:cxn modelId="{FC7704E9-9EA1-F842-836E-61FF7BB46407}" type="presOf" srcId="{C710CE07-D734-AC40-80E5-A122B320C35C}" destId="{524311B9-FDE1-A14B-8006-183E9DD11B35}" srcOrd="1" destOrd="0" presId="urn:microsoft.com/office/officeart/2005/8/layout/process2"/>
    <dgm:cxn modelId="{3F66C232-1953-6E44-B2CD-5B3763AA7D7F}" type="presParOf" srcId="{04DE292F-7B9B-8046-8CDE-47CCA799D098}" destId="{7BE28B87-4885-5245-BEAD-0793C72660A2}" srcOrd="0" destOrd="0" presId="urn:microsoft.com/office/officeart/2005/8/layout/process2"/>
    <dgm:cxn modelId="{959F1D78-F396-B64A-9555-B6EC4A5B993A}" type="presParOf" srcId="{04DE292F-7B9B-8046-8CDE-47CCA799D098}" destId="{ABAA59D0-115A-8B46-BFDE-672D7A3E16DD}" srcOrd="1" destOrd="0" presId="urn:microsoft.com/office/officeart/2005/8/layout/process2"/>
    <dgm:cxn modelId="{D3D9E7EC-78B4-934A-A906-24EBD7A2F704}" type="presParOf" srcId="{ABAA59D0-115A-8B46-BFDE-672D7A3E16DD}" destId="{A27E78FB-C08F-0840-BC6B-16905C181765}" srcOrd="0" destOrd="0" presId="urn:microsoft.com/office/officeart/2005/8/layout/process2"/>
    <dgm:cxn modelId="{25C918FE-FC03-2E4C-9E9D-FE668F83DD5D}" type="presParOf" srcId="{04DE292F-7B9B-8046-8CDE-47CCA799D098}" destId="{5D72A5F6-05B9-DE40-B3C7-D374C02A89B4}" srcOrd="2" destOrd="0" presId="urn:microsoft.com/office/officeart/2005/8/layout/process2"/>
    <dgm:cxn modelId="{1ED5A719-9334-9444-ACEB-2D2055890551}" type="presParOf" srcId="{04DE292F-7B9B-8046-8CDE-47CCA799D098}" destId="{D5BAF85A-EE9F-E041-A090-F4EC4483288A}" srcOrd="3" destOrd="0" presId="urn:microsoft.com/office/officeart/2005/8/layout/process2"/>
    <dgm:cxn modelId="{D93821CB-B9AF-344D-ABD9-EAE89FF77D50}" type="presParOf" srcId="{D5BAF85A-EE9F-E041-A090-F4EC4483288A}" destId="{E8E0C0E6-5CC8-6247-837A-702505EDBBAB}" srcOrd="0" destOrd="0" presId="urn:microsoft.com/office/officeart/2005/8/layout/process2"/>
    <dgm:cxn modelId="{D6885E14-B1D9-9C44-8F05-8F86F5DD1559}" type="presParOf" srcId="{04DE292F-7B9B-8046-8CDE-47CCA799D098}" destId="{E91E7BBE-0806-E640-A107-8168EAF6CC17}" srcOrd="4" destOrd="0" presId="urn:microsoft.com/office/officeart/2005/8/layout/process2"/>
    <dgm:cxn modelId="{78AB6FDF-007D-0A49-91B5-2A90471FC0F3}" type="presParOf" srcId="{04DE292F-7B9B-8046-8CDE-47CCA799D098}" destId="{41A4F80A-A459-844F-BF92-CD90B565A79D}" srcOrd="5" destOrd="0" presId="urn:microsoft.com/office/officeart/2005/8/layout/process2"/>
    <dgm:cxn modelId="{3E75A784-BAAA-AE45-A7A1-74F89463D6B3}" type="presParOf" srcId="{41A4F80A-A459-844F-BF92-CD90B565A79D}" destId="{524311B9-FDE1-A14B-8006-183E9DD11B35}" srcOrd="0" destOrd="0" presId="urn:microsoft.com/office/officeart/2005/8/layout/process2"/>
    <dgm:cxn modelId="{9F7D06BE-B867-6B49-A407-F89B60698A27}" type="presParOf" srcId="{04DE292F-7B9B-8046-8CDE-47CCA799D098}" destId="{E8B11BDA-CB37-AD4F-9264-BB87799C3FD2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E28B87-4885-5245-BEAD-0793C72660A2}">
      <dsp:nvSpPr>
        <dsp:cNvPr id="0" name=""/>
        <dsp:cNvSpPr/>
      </dsp:nvSpPr>
      <dsp:spPr>
        <a:xfrm>
          <a:off x="0" y="4635"/>
          <a:ext cx="1534035" cy="5227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Manufacturer</a:t>
          </a:r>
        </a:p>
      </dsp:txBody>
      <dsp:txXfrm>
        <a:off x="15310" y="19945"/>
        <a:ext cx="1503415" cy="492105"/>
      </dsp:txXfrm>
    </dsp:sp>
    <dsp:sp modelId="{ABAA59D0-115A-8B46-BFDE-672D7A3E16DD}">
      <dsp:nvSpPr>
        <dsp:cNvPr id="0" name=""/>
        <dsp:cNvSpPr/>
      </dsp:nvSpPr>
      <dsp:spPr>
        <a:xfrm rot="5400000">
          <a:off x="670217" y="538814"/>
          <a:ext cx="193599" cy="2352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696449" y="559627"/>
        <a:ext cx="141136" cy="135519"/>
      </dsp:txXfrm>
    </dsp:sp>
    <dsp:sp modelId="{5D72A5F6-05B9-DE40-B3C7-D374C02A89B4}">
      <dsp:nvSpPr>
        <dsp:cNvPr id="0" name=""/>
        <dsp:cNvSpPr/>
      </dsp:nvSpPr>
      <dsp:spPr>
        <a:xfrm>
          <a:off x="0" y="785494"/>
          <a:ext cx="1534035" cy="5227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Distributor</a:t>
          </a:r>
        </a:p>
      </dsp:txBody>
      <dsp:txXfrm>
        <a:off x="15310" y="800804"/>
        <a:ext cx="1503415" cy="492105"/>
      </dsp:txXfrm>
    </dsp:sp>
    <dsp:sp modelId="{D5BAF85A-EE9F-E041-A090-F4EC4483288A}">
      <dsp:nvSpPr>
        <dsp:cNvPr id="0" name=""/>
        <dsp:cNvSpPr/>
      </dsp:nvSpPr>
      <dsp:spPr>
        <a:xfrm rot="5400000">
          <a:off x="669006" y="1321288"/>
          <a:ext cx="196022" cy="2352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696450" y="1340890"/>
        <a:ext cx="141136" cy="137215"/>
      </dsp:txXfrm>
    </dsp:sp>
    <dsp:sp modelId="{E91E7BBE-0806-E640-A107-8168EAF6CC17}">
      <dsp:nvSpPr>
        <dsp:cNvPr id="0" name=""/>
        <dsp:cNvSpPr/>
      </dsp:nvSpPr>
      <dsp:spPr>
        <a:xfrm>
          <a:off x="0" y="1569582"/>
          <a:ext cx="1534035" cy="5227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Customs Agent</a:t>
          </a:r>
        </a:p>
      </dsp:txBody>
      <dsp:txXfrm>
        <a:off x="15310" y="1584892"/>
        <a:ext cx="1503415" cy="492105"/>
      </dsp:txXfrm>
    </dsp:sp>
    <dsp:sp modelId="{41A4F80A-A459-844F-BF92-CD90B565A79D}">
      <dsp:nvSpPr>
        <dsp:cNvPr id="0" name=""/>
        <dsp:cNvSpPr/>
      </dsp:nvSpPr>
      <dsp:spPr>
        <a:xfrm rot="5400000">
          <a:off x="669006" y="2105377"/>
          <a:ext cx="196022" cy="2352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696450" y="2124979"/>
        <a:ext cx="141136" cy="137215"/>
      </dsp:txXfrm>
    </dsp:sp>
    <dsp:sp modelId="{E8B11BDA-CB37-AD4F-9264-BB87799C3FD2}">
      <dsp:nvSpPr>
        <dsp:cNvPr id="0" name=""/>
        <dsp:cNvSpPr/>
      </dsp:nvSpPr>
      <dsp:spPr>
        <a:xfrm>
          <a:off x="0" y="2353671"/>
          <a:ext cx="1534035" cy="5227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Retailer</a:t>
          </a:r>
        </a:p>
      </dsp:txBody>
      <dsp:txXfrm>
        <a:off x="15310" y="2368981"/>
        <a:ext cx="1503415" cy="4921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E28B87-4885-5245-BEAD-0793C72660A2}">
      <dsp:nvSpPr>
        <dsp:cNvPr id="0" name=""/>
        <dsp:cNvSpPr/>
      </dsp:nvSpPr>
      <dsp:spPr>
        <a:xfrm>
          <a:off x="46493" y="93911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Manufacturer</a:t>
          </a:r>
        </a:p>
      </dsp:txBody>
      <dsp:txXfrm>
        <a:off x="64797" y="112215"/>
        <a:ext cx="1695211" cy="588350"/>
      </dsp:txXfrm>
    </dsp:sp>
    <dsp:sp modelId="{ABAA59D0-115A-8B46-BFDE-672D7A3E16DD}">
      <dsp:nvSpPr>
        <dsp:cNvPr id="0" name=""/>
        <dsp:cNvSpPr/>
      </dsp:nvSpPr>
      <dsp:spPr>
        <a:xfrm rot="5398504">
          <a:off x="803771" y="723362"/>
          <a:ext cx="217661" cy="2812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828218" y="755147"/>
        <a:ext cx="168739" cy="152363"/>
      </dsp:txXfrm>
    </dsp:sp>
    <dsp:sp modelId="{5D72A5F6-05B9-DE40-B3C7-D374C02A89B4}">
      <dsp:nvSpPr>
        <dsp:cNvPr id="0" name=""/>
        <dsp:cNvSpPr/>
      </dsp:nvSpPr>
      <dsp:spPr>
        <a:xfrm>
          <a:off x="46892" y="1009085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Distributor</a:t>
          </a:r>
        </a:p>
      </dsp:txBody>
      <dsp:txXfrm>
        <a:off x="65196" y="1027389"/>
        <a:ext cx="1695211" cy="588350"/>
      </dsp:txXfrm>
    </dsp:sp>
    <dsp:sp modelId="{D5BAF85A-EE9F-E041-A090-F4EC4483288A}">
      <dsp:nvSpPr>
        <dsp:cNvPr id="0" name=""/>
        <dsp:cNvSpPr/>
      </dsp:nvSpPr>
      <dsp:spPr>
        <a:xfrm rot="5383254">
          <a:off x="823971" y="1614684"/>
          <a:ext cx="181886" cy="2812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 rot="-5400000">
        <a:off x="830412" y="1664356"/>
        <a:ext cx="168739" cy="127320"/>
      </dsp:txXfrm>
    </dsp:sp>
    <dsp:sp modelId="{E91E7BBE-0806-E640-A107-8168EAF6CC17}">
      <dsp:nvSpPr>
        <dsp:cNvPr id="0" name=""/>
        <dsp:cNvSpPr/>
      </dsp:nvSpPr>
      <dsp:spPr>
        <a:xfrm>
          <a:off x="51117" y="1876556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Customs Agent</a:t>
          </a:r>
        </a:p>
      </dsp:txBody>
      <dsp:txXfrm>
        <a:off x="69421" y="1894860"/>
        <a:ext cx="1695211" cy="588350"/>
      </dsp:txXfrm>
    </dsp:sp>
    <dsp:sp modelId="{41A4F80A-A459-844F-BF92-CD90B565A79D}">
      <dsp:nvSpPr>
        <dsp:cNvPr id="0" name=""/>
        <dsp:cNvSpPr/>
      </dsp:nvSpPr>
      <dsp:spPr>
        <a:xfrm rot="5400000">
          <a:off x="799847" y="2517138"/>
          <a:ext cx="234359" cy="2812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832657" y="2540574"/>
        <a:ext cx="168739" cy="164051"/>
      </dsp:txXfrm>
    </dsp:sp>
    <dsp:sp modelId="{E8B11BDA-CB37-AD4F-9264-BB87799C3FD2}">
      <dsp:nvSpPr>
        <dsp:cNvPr id="0" name=""/>
        <dsp:cNvSpPr/>
      </dsp:nvSpPr>
      <dsp:spPr>
        <a:xfrm>
          <a:off x="51117" y="2813994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Retailer</a:t>
          </a:r>
        </a:p>
      </dsp:txBody>
      <dsp:txXfrm>
        <a:off x="69421" y="2832298"/>
        <a:ext cx="1695211" cy="5883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E28B87-4885-5245-BEAD-0793C72660A2}">
      <dsp:nvSpPr>
        <dsp:cNvPr id="0" name=""/>
        <dsp:cNvSpPr/>
      </dsp:nvSpPr>
      <dsp:spPr>
        <a:xfrm>
          <a:off x="2661" y="7685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Manufacturer</a:t>
          </a:r>
        </a:p>
      </dsp:txBody>
      <dsp:txXfrm>
        <a:off x="20965" y="25989"/>
        <a:ext cx="1695211" cy="588350"/>
      </dsp:txXfrm>
    </dsp:sp>
    <dsp:sp modelId="{ABAA59D0-115A-8B46-BFDE-672D7A3E16DD}">
      <dsp:nvSpPr>
        <dsp:cNvPr id="0" name=""/>
        <dsp:cNvSpPr/>
      </dsp:nvSpPr>
      <dsp:spPr>
        <a:xfrm rot="5221318">
          <a:off x="777716" y="645265"/>
          <a:ext cx="230165" cy="2812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806636" y="670844"/>
        <a:ext cx="168739" cy="161116"/>
      </dsp:txXfrm>
    </dsp:sp>
    <dsp:sp modelId="{5D72A5F6-05B9-DE40-B3C7-D374C02A89B4}">
      <dsp:nvSpPr>
        <dsp:cNvPr id="0" name=""/>
        <dsp:cNvSpPr/>
      </dsp:nvSpPr>
      <dsp:spPr>
        <a:xfrm>
          <a:off x="51117" y="939118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Distributor</a:t>
          </a:r>
        </a:p>
      </dsp:txBody>
      <dsp:txXfrm>
        <a:off x="69421" y="957422"/>
        <a:ext cx="1695211" cy="588350"/>
      </dsp:txXfrm>
    </dsp:sp>
    <dsp:sp modelId="{D5BAF85A-EE9F-E041-A090-F4EC4483288A}">
      <dsp:nvSpPr>
        <dsp:cNvPr id="0" name=""/>
        <dsp:cNvSpPr/>
      </dsp:nvSpPr>
      <dsp:spPr>
        <a:xfrm rot="5400000">
          <a:off x="799847" y="1579700"/>
          <a:ext cx="234359" cy="2812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832657" y="1603136"/>
        <a:ext cx="168739" cy="164051"/>
      </dsp:txXfrm>
    </dsp:sp>
    <dsp:sp modelId="{E91E7BBE-0806-E640-A107-8168EAF6CC17}">
      <dsp:nvSpPr>
        <dsp:cNvPr id="0" name=""/>
        <dsp:cNvSpPr/>
      </dsp:nvSpPr>
      <dsp:spPr>
        <a:xfrm>
          <a:off x="51117" y="1876556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Customs Agent</a:t>
          </a:r>
        </a:p>
      </dsp:txBody>
      <dsp:txXfrm>
        <a:off x="69421" y="1894860"/>
        <a:ext cx="1695211" cy="588350"/>
      </dsp:txXfrm>
    </dsp:sp>
    <dsp:sp modelId="{41A4F80A-A459-844F-BF92-CD90B565A79D}">
      <dsp:nvSpPr>
        <dsp:cNvPr id="0" name=""/>
        <dsp:cNvSpPr/>
      </dsp:nvSpPr>
      <dsp:spPr>
        <a:xfrm rot="5415485">
          <a:off x="797482" y="2517473"/>
          <a:ext cx="234863" cy="2812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830703" y="2540657"/>
        <a:ext cx="168739" cy="164404"/>
      </dsp:txXfrm>
    </dsp:sp>
    <dsp:sp modelId="{E8B11BDA-CB37-AD4F-9264-BB87799C3FD2}">
      <dsp:nvSpPr>
        <dsp:cNvPr id="0" name=""/>
        <dsp:cNvSpPr/>
      </dsp:nvSpPr>
      <dsp:spPr>
        <a:xfrm>
          <a:off x="46892" y="2814662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Retailer</a:t>
          </a:r>
        </a:p>
      </dsp:txBody>
      <dsp:txXfrm>
        <a:off x="65196" y="2832966"/>
        <a:ext cx="1695211" cy="5883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E28B87-4885-5245-BEAD-0793C72660A2}">
      <dsp:nvSpPr>
        <dsp:cNvPr id="0" name=""/>
        <dsp:cNvSpPr/>
      </dsp:nvSpPr>
      <dsp:spPr>
        <a:xfrm>
          <a:off x="0" y="5542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Manufacturer</a:t>
          </a:r>
        </a:p>
      </dsp:txBody>
      <dsp:txXfrm>
        <a:off x="18304" y="23846"/>
        <a:ext cx="1695211" cy="588350"/>
      </dsp:txXfrm>
    </dsp:sp>
    <dsp:sp modelId="{ABAA59D0-115A-8B46-BFDE-672D7A3E16DD}">
      <dsp:nvSpPr>
        <dsp:cNvPr id="0" name=""/>
        <dsp:cNvSpPr/>
      </dsp:nvSpPr>
      <dsp:spPr>
        <a:xfrm rot="5211954">
          <a:off x="775563" y="644193"/>
          <a:ext cx="231809" cy="2812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805197" y="668956"/>
        <a:ext cx="168739" cy="162266"/>
      </dsp:txXfrm>
    </dsp:sp>
    <dsp:sp modelId="{5D72A5F6-05B9-DE40-B3C7-D374C02A89B4}">
      <dsp:nvSpPr>
        <dsp:cNvPr id="0" name=""/>
        <dsp:cNvSpPr/>
      </dsp:nvSpPr>
      <dsp:spPr>
        <a:xfrm>
          <a:off x="51117" y="939118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Distributor</a:t>
          </a:r>
        </a:p>
      </dsp:txBody>
      <dsp:txXfrm>
        <a:off x="69421" y="957422"/>
        <a:ext cx="1695211" cy="588350"/>
      </dsp:txXfrm>
    </dsp:sp>
    <dsp:sp modelId="{D5BAF85A-EE9F-E041-A090-F4EC4483288A}">
      <dsp:nvSpPr>
        <dsp:cNvPr id="0" name=""/>
        <dsp:cNvSpPr/>
      </dsp:nvSpPr>
      <dsp:spPr>
        <a:xfrm rot="5427829">
          <a:off x="801075" y="1573071"/>
          <a:ext cx="224423" cy="2812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829190" y="1601476"/>
        <a:ext cx="168739" cy="157096"/>
      </dsp:txXfrm>
    </dsp:sp>
    <dsp:sp modelId="{E91E7BBE-0806-E640-A107-8168EAF6CC17}">
      <dsp:nvSpPr>
        <dsp:cNvPr id="0" name=""/>
        <dsp:cNvSpPr/>
      </dsp:nvSpPr>
      <dsp:spPr>
        <a:xfrm>
          <a:off x="43636" y="1863297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Customs Agent</a:t>
          </a:r>
        </a:p>
      </dsp:txBody>
      <dsp:txXfrm>
        <a:off x="61940" y="1881601"/>
        <a:ext cx="1695211" cy="588350"/>
      </dsp:txXfrm>
    </dsp:sp>
    <dsp:sp modelId="{41A4F80A-A459-844F-BF92-CD90B565A79D}">
      <dsp:nvSpPr>
        <dsp:cNvPr id="0" name=""/>
        <dsp:cNvSpPr/>
      </dsp:nvSpPr>
      <dsp:spPr>
        <a:xfrm rot="5372947">
          <a:off x="791131" y="2510509"/>
          <a:ext cx="244310" cy="2812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828628" y="2528971"/>
        <a:ext cx="168739" cy="171017"/>
      </dsp:txXfrm>
    </dsp:sp>
    <dsp:sp modelId="{E8B11BDA-CB37-AD4F-9264-BB87799C3FD2}">
      <dsp:nvSpPr>
        <dsp:cNvPr id="0" name=""/>
        <dsp:cNvSpPr/>
      </dsp:nvSpPr>
      <dsp:spPr>
        <a:xfrm>
          <a:off x="51117" y="2813994"/>
          <a:ext cx="1731819" cy="6249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Retailer</a:t>
          </a:r>
        </a:p>
      </dsp:txBody>
      <dsp:txXfrm>
        <a:off x="69421" y="2832298"/>
        <a:ext cx="1695211" cy="5883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0062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5" name="Google Shape;35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1" name="Google Shape;38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1" name="Google Shape;40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3385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6" name="Google Shape;2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842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25" name="Google Shape;25;p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sp>
        <p:nvSpPr>
          <p:cNvPr id="27" name="Google Shape;27;p2"/>
          <p:cNvSpPr txBox="1">
            <a:spLocks noGrp="1"/>
          </p:cNvSpPr>
          <p:nvPr>
            <p:ph type="ctrTitle"/>
          </p:nvPr>
        </p:nvSpPr>
        <p:spPr>
          <a:xfrm>
            <a:off x="866216" y="1574800"/>
            <a:ext cx="6619244" cy="200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50"/>
              <a:buFont typeface="Century Gothic"/>
              <a:buNone/>
              <a:defRPr sz="405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"/>
          <p:cNvSpPr txBox="1"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750"/>
              </a:spcBef>
              <a:spcAft>
                <a:spcPts val="0"/>
              </a:spcAft>
              <a:buSzPts val="1120"/>
              <a:buNone/>
              <a:defRPr cap="none">
                <a:solidFill>
                  <a:srgbClr val="EE52A4"/>
                </a:solidFill>
              </a:defRPr>
            </a:lvl1pPr>
            <a:lvl2pPr lvl="1" algn="ctr">
              <a:spcBef>
                <a:spcPts val="75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75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75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75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dt" idx="10"/>
          </p:nvPr>
        </p:nvSpPr>
        <p:spPr>
          <a:xfrm rot="5400000">
            <a:off x="7619239" y="1344169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ftr" idx="11"/>
          </p:nvPr>
        </p:nvSpPr>
        <p:spPr>
          <a:xfrm rot="5400000">
            <a:off x="6713982" y="2420874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13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18" name="Google Shape;118;p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27" name="Google Shape;127;p13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28" name="Google Shape;128;p13"/>
          <p:cNvSpPr txBox="1">
            <a:spLocks noGrp="1"/>
          </p:cNvSpPr>
          <p:nvPr>
            <p:ph type="title"/>
          </p:nvPr>
        </p:nvSpPr>
        <p:spPr>
          <a:xfrm>
            <a:off x="866216" y="971550"/>
            <a:ext cx="2094869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entury Gothic"/>
              <a:buNone/>
              <a:defRPr sz="1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body" idx="1"/>
          </p:nvPr>
        </p:nvSpPr>
        <p:spPr>
          <a:xfrm>
            <a:off x="4335859" y="1085850"/>
            <a:ext cx="389255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body" idx="2"/>
          </p:nvPr>
        </p:nvSpPr>
        <p:spPr>
          <a:xfrm>
            <a:off x="866215" y="2346961"/>
            <a:ext cx="2094869" cy="2171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EE52A4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dt" idx="10"/>
          </p:nvPr>
        </p:nvSpPr>
        <p:spPr>
          <a:xfrm>
            <a:off x="7984331" y="4793879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4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37" name="Google Shape;137;p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4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46" name="Google Shape;146;p14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47" name="Google Shape;147;p14"/>
          <p:cNvSpPr txBox="1">
            <a:spLocks noGrp="1"/>
          </p:cNvSpPr>
          <p:nvPr>
            <p:ph type="title"/>
          </p:nvPr>
        </p:nvSpPr>
        <p:spPr>
          <a:xfrm>
            <a:off x="866216" y="1270000"/>
            <a:ext cx="2898851" cy="130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 sz="27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4"/>
          <p:cNvSpPr>
            <a:spLocks noGrp="1"/>
          </p:cNvSpPr>
          <p:nvPr>
            <p:ph type="pic" idx="2"/>
          </p:nvPr>
        </p:nvSpPr>
        <p:spPr>
          <a:xfrm>
            <a:off x="4910903" y="857250"/>
            <a:ext cx="2420395" cy="3429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49" name="Google Shape;149;p14"/>
          <p:cNvSpPr txBox="1">
            <a:spLocks noGrp="1"/>
          </p:cNvSpPr>
          <p:nvPr>
            <p:ph type="body" idx="1"/>
          </p:nvPr>
        </p:nvSpPr>
        <p:spPr>
          <a:xfrm>
            <a:off x="866216" y="2743200"/>
            <a:ext cx="2894409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EE52A4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sp>
        <p:nvSpPr>
          <p:cNvPr id="150" name="Google Shape;150;p14"/>
          <p:cNvSpPr txBox="1">
            <a:spLocks noGrp="1"/>
          </p:cNvSpPr>
          <p:nvPr>
            <p:ph type="dt" idx="10"/>
          </p:nvPr>
        </p:nvSpPr>
        <p:spPr>
          <a:xfrm>
            <a:off x="7984331" y="4793879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4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5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56" name="Google Shape;156;p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64" name="Google Shape;164;p15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5" name="Google Shape;165;p15"/>
          <p:cNvSpPr txBox="1">
            <a:spLocks noGrp="1"/>
          </p:cNvSpPr>
          <p:nvPr>
            <p:ph type="title"/>
          </p:nvPr>
        </p:nvSpPr>
        <p:spPr>
          <a:xfrm>
            <a:off x="866216" y="3727445"/>
            <a:ext cx="6619244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entury Gothic"/>
              <a:buNone/>
              <a:defRPr sz="1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5"/>
          <p:cNvSpPr>
            <a:spLocks noGrp="1"/>
          </p:cNvSpPr>
          <p:nvPr>
            <p:ph type="pic" idx="2"/>
          </p:nvPr>
        </p:nvSpPr>
        <p:spPr>
          <a:xfrm>
            <a:off x="866216" y="514350"/>
            <a:ext cx="6619244" cy="257175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67" name="Google Shape;167;p15"/>
          <p:cNvSpPr txBox="1">
            <a:spLocks noGrp="1"/>
          </p:cNvSpPr>
          <p:nvPr>
            <p:ph type="body" idx="1"/>
          </p:nvPr>
        </p:nvSpPr>
        <p:spPr>
          <a:xfrm>
            <a:off x="866215" y="4152499"/>
            <a:ext cx="6619244" cy="37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>
                <a:solidFill>
                  <a:srgbClr val="EE52A4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dt" idx="10"/>
          </p:nvPr>
        </p:nvSpPr>
        <p:spPr>
          <a:xfrm>
            <a:off x="7984331" y="4793879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"/>
          <p:cNvSpPr txBox="1"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 sz="27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body" idx="1"/>
          </p:nvPr>
        </p:nvSpPr>
        <p:spPr>
          <a:xfrm>
            <a:off x="866215" y="1952626"/>
            <a:ext cx="2356409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>
                <a:solidFill>
                  <a:srgbClr val="EE52A4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body" idx="2"/>
          </p:nvPr>
        </p:nvSpPr>
        <p:spPr>
          <a:xfrm>
            <a:off x="866215" y="2384823"/>
            <a:ext cx="2356409" cy="2135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sp>
        <p:nvSpPr>
          <p:cNvPr id="176" name="Google Shape;176;p16"/>
          <p:cNvSpPr txBox="1">
            <a:spLocks noGrp="1"/>
          </p:cNvSpPr>
          <p:nvPr>
            <p:ph type="body" idx="3"/>
          </p:nvPr>
        </p:nvSpPr>
        <p:spPr>
          <a:xfrm>
            <a:off x="3384541" y="1952625"/>
            <a:ext cx="2360257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>
                <a:solidFill>
                  <a:srgbClr val="EE52A4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177" name="Google Shape;177;p16"/>
          <p:cNvSpPr txBox="1">
            <a:spLocks noGrp="1"/>
          </p:cNvSpPr>
          <p:nvPr>
            <p:ph type="body" idx="4"/>
          </p:nvPr>
        </p:nvSpPr>
        <p:spPr>
          <a:xfrm>
            <a:off x="3384541" y="2384823"/>
            <a:ext cx="2360257" cy="2135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sp>
        <p:nvSpPr>
          <p:cNvPr id="178" name="Google Shape;178;p16"/>
          <p:cNvSpPr txBox="1">
            <a:spLocks noGrp="1"/>
          </p:cNvSpPr>
          <p:nvPr>
            <p:ph type="body" idx="5"/>
          </p:nvPr>
        </p:nvSpPr>
        <p:spPr>
          <a:xfrm>
            <a:off x="5916101" y="1952626"/>
            <a:ext cx="2359298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>
                <a:solidFill>
                  <a:srgbClr val="EE52A4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179" name="Google Shape;179;p16"/>
          <p:cNvSpPr txBox="1">
            <a:spLocks noGrp="1"/>
          </p:cNvSpPr>
          <p:nvPr>
            <p:ph type="body" idx="6"/>
          </p:nvPr>
        </p:nvSpPr>
        <p:spPr>
          <a:xfrm>
            <a:off x="5916247" y="2384822"/>
            <a:ext cx="2359152" cy="2135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cxnSp>
        <p:nvCxnSpPr>
          <p:cNvPr id="180" name="Google Shape;180;p16"/>
          <p:cNvCxnSpPr/>
          <p:nvPr/>
        </p:nvCxnSpPr>
        <p:spPr>
          <a:xfrm>
            <a:off x="3302978" y="1927225"/>
            <a:ext cx="0" cy="2619374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1" name="Google Shape;181;p16"/>
          <p:cNvCxnSpPr/>
          <p:nvPr/>
        </p:nvCxnSpPr>
        <p:spPr>
          <a:xfrm>
            <a:off x="5829301" y="1927225"/>
            <a:ext cx="0" cy="2619374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2" name="Google Shape;182;p16"/>
          <p:cNvSpPr txBox="1">
            <a:spLocks noGrp="1"/>
          </p:cNvSpPr>
          <p:nvPr>
            <p:ph type="dt" idx="10"/>
          </p:nvPr>
        </p:nvSpPr>
        <p:spPr>
          <a:xfrm>
            <a:off x="7984331" y="4793879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6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"/>
          <p:cNvSpPr txBox="1"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 sz="27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7"/>
          <p:cNvSpPr txBox="1">
            <a:spLocks noGrp="1"/>
          </p:cNvSpPr>
          <p:nvPr>
            <p:ph type="body" idx="1"/>
          </p:nvPr>
        </p:nvSpPr>
        <p:spPr>
          <a:xfrm>
            <a:off x="866215" y="3399633"/>
            <a:ext cx="2287829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>
                <a:solidFill>
                  <a:srgbClr val="EE52A4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188" name="Google Shape;188;p17"/>
          <p:cNvSpPr>
            <a:spLocks noGrp="1"/>
          </p:cNvSpPr>
          <p:nvPr>
            <p:ph type="pic" idx="2"/>
          </p:nvPr>
        </p:nvSpPr>
        <p:spPr>
          <a:xfrm>
            <a:off x="1000915" y="1952625"/>
            <a:ext cx="2018432" cy="1193633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89" name="Google Shape;189;p17"/>
          <p:cNvSpPr txBox="1">
            <a:spLocks noGrp="1"/>
          </p:cNvSpPr>
          <p:nvPr>
            <p:ph type="body" idx="3"/>
          </p:nvPr>
        </p:nvSpPr>
        <p:spPr>
          <a:xfrm>
            <a:off x="866215" y="3831830"/>
            <a:ext cx="2287829" cy="688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sp>
        <p:nvSpPr>
          <p:cNvPr id="190" name="Google Shape;190;p17"/>
          <p:cNvSpPr txBox="1">
            <a:spLocks noGrp="1"/>
          </p:cNvSpPr>
          <p:nvPr>
            <p:ph type="body" idx="4"/>
          </p:nvPr>
        </p:nvSpPr>
        <p:spPr>
          <a:xfrm>
            <a:off x="3426649" y="3399634"/>
            <a:ext cx="2287829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>
                <a:solidFill>
                  <a:srgbClr val="EE52A4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191" name="Google Shape;191;p17"/>
          <p:cNvSpPr>
            <a:spLocks noGrp="1"/>
          </p:cNvSpPr>
          <p:nvPr>
            <p:ph type="pic" idx="5"/>
          </p:nvPr>
        </p:nvSpPr>
        <p:spPr>
          <a:xfrm>
            <a:off x="3561347" y="1952625"/>
            <a:ext cx="2018432" cy="1193633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92" name="Google Shape;192;p17"/>
          <p:cNvSpPr txBox="1">
            <a:spLocks noGrp="1"/>
          </p:cNvSpPr>
          <p:nvPr>
            <p:ph type="body" idx="6"/>
          </p:nvPr>
        </p:nvSpPr>
        <p:spPr>
          <a:xfrm>
            <a:off x="3427629" y="3831829"/>
            <a:ext cx="2287829" cy="688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sp>
        <p:nvSpPr>
          <p:cNvPr id="193" name="Google Shape;193;p17"/>
          <p:cNvSpPr txBox="1">
            <a:spLocks noGrp="1"/>
          </p:cNvSpPr>
          <p:nvPr>
            <p:ph type="body" idx="7"/>
          </p:nvPr>
        </p:nvSpPr>
        <p:spPr>
          <a:xfrm>
            <a:off x="5987082" y="3399634"/>
            <a:ext cx="2288321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>
                <a:solidFill>
                  <a:srgbClr val="EE52A4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194" name="Google Shape;194;p17"/>
          <p:cNvSpPr>
            <a:spLocks noGrp="1"/>
          </p:cNvSpPr>
          <p:nvPr>
            <p:ph type="pic" idx="8"/>
          </p:nvPr>
        </p:nvSpPr>
        <p:spPr>
          <a:xfrm>
            <a:off x="6122273" y="1952625"/>
            <a:ext cx="2018432" cy="1193633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95" name="Google Shape;195;p17"/>
          <p:cNvSpPr txBox="1">
            <a:spLocks noGrp="1"/>
          </p:cNvSpPr>
          <p:nvPr>
            <p:ph type="body" idx="9"/>
          </p:nvPr>
        </p:nvSpPr>
        <p:spPr>
          <a:xfrm>
            <a:off x="5987081" y="3831828"/>
            <a:ext cx="2288322" cy="688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cxnSp>
        <p:nvCxnSpPr>
          <p:cNvPr id="196" name="Google Shape;196;p17"/>
          <p:cNvCxnSpPr/>
          <p:nvPr/>
        </p:nvCxnSpPr>
        <p:spPr>
          <a:xfrm>
            <a:off x="3304373" y="1927225"/>
            <a:ext cx="0" cy="2619374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7" name="Google Shape;197;p17"/>
          <p:cNvCxnSpPr/>
          <p:nvPr/>
        </p:nvCxnSpPr>
        <p:spPr>
          <a:xfrm>
            <a:off x="5848352" y="1927225"/>
            <a:ext cx="0" cy="2619374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Google Shape;198;p17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733212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7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"/>
          <p:cNvSpPr txBox="1">
            <a:spLocks noGrp="1"/>
          </p:cNvSpPr>
          <p:nvPr>
            <p:ph type="title"/>
          </p:nvPr>
        </p:nvSpPr>
        <p:spPr>
          <a:xfrm>
            <a:off x="363415" y="495788"/>
            <a:ext cx="7240954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entury Gothic"/>
              <a:buNone/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body" idx="1"/>
          </p:nvPr>
        </p:nvSpPr>
        <p:spPr>
          <a:xfrm>
            <a:off x="363415" y="1195754"/>
            <a:ext cx="8409354" cy="3319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1pPr>
            <a:lvl2pPr marL="914400" lvl="1" indent="-330200" algn="l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2pPr>
            <a:lvl3pPr marL="1371600" lvl="2" indent="-330200" algn="l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3pPr>
            <a:lvl4pPr marL="1828800" lvl="3" indent="-330200" algn="l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4pPr>
            <a:lvl5pPr marL="2286000" lvl="4" indent="-330200" algn="l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866216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6"/>
          <p:cNvSpPr txBox="1">
            <a:spLocks noGrp="1"/>
          </p:cNvSpPr>
          <p:nvPr>
            <p:ph type="title"/>
          </p:nvPr>
        </p:nvSpPr>
        <p:spPr>
          <a:xfrm>
            <a:off x="363415" y="495788"/>
            <a:ext cx="7240954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1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6"/>
          <p:cNvSpPr txBox="1">
            <a:spLocks noGrp="1"/>
          </p:cNvSpPr>
          <p:nvPr>
            <p:ph type="body" idx="1"/>
          </p:nvPr>
        </p:nvSpPr>
        <p:spPr>
          <a:xfrm>
            <a:off x="363415" y="1195754"/>
            <a:ext cx="8409354" cy="3319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1pPr>
            <a:lvl2pPr marL="914400" lvl="1" indent="-330200" algn="l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2pPr>
            <a:lvl3pPr marL="1371600" lvl="2" indent="-330200" algn="l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3pPr>
            <a:lvl4pPr marL="1828800" lvl="3" indent="-330200" algn="l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4pPr>
            <a:lvl5pPr marL="2286000" lvl="4" indent="-330200" algn="l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866216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866216" y="1952625"/>
            <a:ext cx="3618868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body" idx="2"/>
          </p:nvPr>
        </p:nvSpPr>
        <p:spPr>
          <a:xfrm>
            <a:off x="866215" y="2384822"/>
            <a:ext cx="3618869" cy="213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body" idx="3"/>
          </p:nvPr>
        </p:nvSpPr>
        <p:spPr>
          <a:xfrm>
            <a:off x="4656535" y="1952625"/>
            <a:ext cx="3618869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body" idx="4"/>
          </p:nvPr>
        </p:nvSpPr>
        <p:spPr>
          <a:xfrm>
            <a:off x="4656535" y="2384822"/>
            <a:ext cx="3618869" cy="213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7180" algn="l">
              <a:spcBef>
                <a:spcPts val="750"/>
              </a:spcBef>
              <a:spcAft>
                <a:spcPts val="0"/>
              </a:spcAft>
              <a:buSzPts val="1080"/>
              <a:buChar char="►"/>
              <a:defRPr sz="1350"/>
            </a:lvl1pPr>
            <a:lvl2pPr marL="914400" lvl="1" indent="-289560" algn="l">
              <a:spcBef>
                <a:spcPts val="750"/>
              </a:spcBef>
              <a:spcAft>
                <a:spcPts val="0"/>
              </a:spcAft>
              <a:buSzPts val="960"/>
              <a:buChar char="►"/>
              <a:defRPr sz="1200"/>
            </a:lvl2pPr>
            <a:lvl3pPr marL="1371600" lvl="2" indent="-281939" algn="l">
              <a:spcBef>
                <a:spcPts val="750"/>
              </a:spcBef>
              <a:spcAft>
                <a:spcPts val="0"/>
              </a:spcAft>
              <a:buSzPts val="840"/>
              <a:buChar char="►"/>
              <a:defRPr sz="1050"/>
            </a:lvl3pPr>
            <a:lvl4pPr marL="1828800" lvl="3" indent="-274319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4pPr>
            <a:lvl5pPr marL="2286000" lvl="4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5pPr>
            <a:lvl6pPr marL="2743200" lvl="5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6pPr>
            <a:lvl7pPr marL="3200400" lvl="6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7pPr>
            <a:lvl8pPr marL="3657600" lvl="7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8pPr>
            <a:lvl9pPr marL="4114800" lvl="8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75" name="Google Shape;75;p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77" name="Google Shape;77;p8"/>
          <p:cNvSpPr txBox="1">
            <a:spLocks noGrp="1"/>
          </p:cNvSpPr>
          <p:nvPr>
            <p:ph type="ctrTitle"/>
          </p:nvPr>
        </p:nvSpPr>
        <p:spPr>
          <a:xfrm>
            <a:off x="866216" y="1574800"/>
            <a:ext cx="6619244" cy="2008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50"/>
              <a:buFont typeface="Century Gothic"/>
              <a:buNone/>
              <a:defRPr sz="405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750"/>
              </a:spcBef>
              <a:spcAft>
                <a:spcPts val="0"/>
              </a:spcAft>
              <a:buSzPts val="1120"/>
              <a:buNone/>
              <a:defRPr cap="none">
                <a:solidFill>
                  <a:srgbClr val="EE52A4"/>
                </a:solidFill>
              </a:defRPr>
            </a:lvl1pPr>
            <a:lvl2pPr lvl="1" algn="ctr">
              <a:spcBef>
                <a:spcPts val="75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75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75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75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dt" idx="10"/>
          </p:nvPr>
        </p:nvSpPr>
        <p:spPr>
          <a:xfrm rot="5400000">
            <a:off x="7619239" y="1344169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ftr" idx="11"/>
          </p:nvPr>
        </p:nvSpPr>
        <p:spPr>
          <a:xfrm rot="5400000">
            <a:off x="6713982" y="2420874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8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9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85" name="Google Shape;85;p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9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93" name="Google Shape;93;p9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866216" y="2008234"/>
            <a:ext cx="3263269" cy="17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Century Gothic"/>
              <a:buNone/>
              <a:defRPr sz="3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body" idx="1"/>
          </p:nvPr>
        </p:nvSpPr>
        <p:spPr>
          <a:xfrm>
            <a:off x="5171670" y="2008233"/>
            <a:ext cx="2818159" cy="17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cap="none">
                <a:solidFill>
                  <a:srgbClr val="EE52A4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0"/>
          <p:cNvSpPr txBox="1">
            <a:spLocks noGrp="1"/>
          </p:cNvSpPr>
          <p:nvPr>
            <p:ph type="title"/>
          </p:nvPr>
        </p:nvSpPr>
        <p:spPr>
          <a:xfrm>
            <a:off x="866216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0"/>
          <p:cNvSpPr txBox="1">
            <a:spLocks noGrp="1"/>
          </p:cNvSpPr>
          <p:nvPr>
            <p:ph type="body" idx="1"/>
          </p:nvPr>
        </p:nvSpPr>
        <p:spPr>
          <a:xfrm>
            <a:off x="866215" y="1952625"/>
            <a:ext cx="3618869" cy="2562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2"/>
          </p:nvPr>
        </p:nvSpPr>
        <p:spPr>
          <a:xfrm>
            <a:off x="4656535" y="1952625"/>
            <a:ext cx="3618869" cy="2562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dt" idx="10"/>
          </p:nvPr>
        </p:nvSpPr>
        <p:spPr>
          <a:xfrm>
            <a:off x="7984331" y="4793879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Google Shape;105;p10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1"/>
          <p:cNvSpPr txBox="1">
            <a:spLocks noGrp="1"/>
          </p:cNvSpPr>
          <p:nvPr>
            <p:ph type="title"/>
          </p:nvPr>
        </p:nvSpPr>
        <p:spPr>
          <a:xfrm>
            <a:off x="866216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1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1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7" name="Google Shape;7;p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15" name="Google Shape;15;p1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sp>
        <p:nvSpPr>
          <p:cNvPr id="16" name="Google Shape;16;p1"/>
          <p:cNvSpPr txBox="1">
            <a:spLocks noGrp="1"/>
          </p:cNvSpPr>
          <p:nvPr>
            <p:ph type="title"/>
          </p:nvPr>
        </p:nvSpPr>
        <p:spPr>
          <a:xfrm>
            <a:off x="866216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1"/>
          <p:cNvSpPr txBox="1">
            <a:spLocks noGrp="1"/>
          </p:cNvSpPr>
          <p:nvPr>
            <p:ph type="body" idx="1"/>
          </p:nvPr>
        </p:nvSpPr>
        <p:spPr>
          <a:xfrm>
            <a:off x="386862" y="1581153"/>
            <a:ext cx="8378092" cy="293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997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971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971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971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5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1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1" descr="World with solid fill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11299" y="4557927"/>
            <a:ext cx="465014" cy="465014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1"/>
          <p:cNvSpPr txBox="1"/>
          <p:nvPr/>
        </p:nvSpPr>
        <p:spPr>
          <a:xfrm>
            <a:off x="7670802" y="4532924"/>
            <a:ext cx="9895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CARBON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rgbClr val="A824A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ML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5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44" name="Google Shape;44;p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52" name="Google Shape;52;p5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866216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 sz="27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1"/>
          </p:nvPr>
        </p:nvSpPr>
        <p:spPr>
          <a:xfrm>
            <a:off x="386862" y="1581153"/>
            <a:ext cx="8378092" cy="293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997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971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971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971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97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ftr" idx="11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50" b="1" i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8" name="Google Shape;58;p5" descr="World with solid fill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311299" y="4557927"/>
            <a:ext cx="465014" cy="46501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5"/>
          <p:cNvSpPr txBox="1"/>
          <p:nvPr/>
        </p:nvSpPr>
        <p:spPr>
          <a:xfrm>
            <a:off x="7670802" y="4532924"/>
            <a:ext cx="9895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CARBON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rgbClr val="A824A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ML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en.wikipedia.org/wiki/GS1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oxylowcarbon.com/" TargetMode="External"/><Relationship Id="rId5" Type="http://schemas.openxmlformats.org/officeDocument/2006/relationships/hyperlink" Target="https://carbonfinancelab.com/" TargetMode="Externa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12.jpe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13.png"/><Relationship Id="rId9" Type="http://schemas.microsoft.com/office/2007/relationships/diagramDrawing" Target="../diagrams/drawing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carbon-ml.or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mailto:Nick.Gogerty@carbonfinancelab.com" TargetMode="External"/><Relationship Id="rId7" Type="http://schemas.openxmlformats.org/officeDocument/2006/relationships/hyperlink" Target="http://www.carbon-ml.org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info@carbon-ml.org" TargetMode="External"/><Relationship Id="rId5" Type="http://schemas.openxmlformats.org/officeDocument/2006/relationships/hyperlink" Target="mailto:Lynn.Connolly@carbon-ml.org" TargetMode="External"/><Relationship Id="rId4" Type="http://schemas.openxmlformats.org/officeDocument/2006/relationships/hyperlink" Target="mailto:Jonathan.Hollander@carbonfinancelab.com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6.jpeg"/><Relationship Id="rId7" Type="http://schemas.openxmlformats.org/officeDocument/2006/relationships/diagramLayout" Target="../diagrams/layout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6" Type="http://schemas.openxmlformats.org/officeDocument/2006/relationships/diagramData" Target="../diagrams/data1.xml"/><Relationship Id="rId5" Type="http://schemas.openxmlformats.org/officeDocument/2006/relationships/image" Target="../media/image8.png"/><Relationship Id="rId10" Type="http://schemas.microsoft.com/office/2007/relationships/diagramDrawing" Target="../diagrams/drawing1.xml"/><Relationship Id="rId4" Type="http://schemas.openxmlformats.org/officeDocument/2006/relationships/image" Target="../media/image7.jpeg"/><Relationship Id="rId9" Type="http://schemas.openxmlformats.org/officeDocument/2006/relationships/diagramColors" Target="../diagrams/colors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6.jpeg"/><Relationship Id="rId7" Type="http://schemas.openxmlformats.org/officeDocument/2006/relationships/diagramLayout" Target="../diagrams/layout2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6" Type="http://schemas.openxmlformats.org/officeDocument/2006/relationships/diagramData" Target="../diagrams/data2.xml"/><Relationship Id="rId5" Type="http://schemas.openxmlformats.org/officeDocument/2006/relationships/image" Target="../media/image8.png"/><Relationship Id="rId10" Type="http://schemas.microsoft.com/office/2007/relationships/diagramDrawing" Target="../diagrams/drawing2.xml"/><Relationship Id="rId4" Type="http://schemas.openxmlformats.org/officeDocument/2006/relationships/image" Target="../media/image7.jpeg"/><Relationship Id="rId9" Type="http://schemas.openxmlformats.org/officeDocument/2006/relationships/diagramColors" Target="../diagrams/colors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8"/>
          <p:cNvSpPr/>
          <p:nvPr/>
        </p:nvSpPr>
        <p:spPr>
          <a:xfrm rot="-5677511">
            <a:off x="2355364" y="1369559"/>
            <a:ext cx="2474555" cy="330693"/>
          </a:xfrm>
          <a:custGeom>
            <a:avLst/>
            <a:gdLst/>
            <a:ahLst/>
            <a:cxnLst/>
            <a:rect l="l" t="t" r="r" b="b"/>
            <a:pathLst>
              <a:path w="10000" h="5291" extrusionOk="0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8"/>
          <p:cNvSpPr/>
          <p:nvPr/>
        </p:nvSpPr>
        <p:spPr>
          <a:xfrm rot="-5400000">
            <a:off x="3878973" y="-105650"/>
            <a:ext cx="4540253" cy="5354799"/>
          </a:xfrm>
          <a:custGeom>
            <a:avLst/>
            <a:gdLst/>
            <a:ahLst/>
            <a:cxnLst/>
            <a:rect l="l" t="t" r="r" b="b"/>
            <a:pathLst>
              <a:path w="6053670" h="7139732" extrusionOk="0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208" name="Google Shape;208;p18"/>
          <p:cNvSpPr/>
          <p:nvPr/>
        </p:nvSpPr>
        <p:spPr>
          <a:xfrm>
            <a:off x="0" y="1190"/>
            <a:ext cx="9144000" cy="5142310"/>
          </a:xfrm>
          <a:custGeom>
            <a:avLst/>
            <a:gdLst/>
            <a:ahLst/>
            <a:cxnLst/>
            <a:rect l="l" t="t" r="r" b="b"/>
            <a:pathLst>
              <a:path w="15356" h="8638" extrusionOk="0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209" name="Google Shape;209;p18"/>
          <p:cNvSpPr txBox="1">
            <a:spLocks noGrp="1"/>
          </p:cNvSpPr>
          <p:nvPr>
            <p:ph type="ctrTitle"/>
          </p:nvPr>
        </p:nvSpPr>
        <p:spPr>
          <a:xfrm>
            <a:off x="3924578" y="328134"/>
            <a:ext cx="4674298" cy="4465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Century Gothic"/>
              <a:buNone/>
            </a:pPr>
            <a:br>
              <a:rPr lang="en-US" sz="5000" b="1" dirty="0"/>
            </a:br>
            <a:br>
              <a:rPr lang="en-US" sz="5000" b="1" dirty="0"/>
            </a:br>
            <a:r>
              <a:rPr lang="en-US" sz="5000" b="1" dirty="0"/>
              <a:t>Carbon-ML</a:t>
            </a:r>
            <a:endParaRPr sz="5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None/>
            </a:pPr>
            <a:r>
              <a:rPr lang="en-US" sz="1800" b="1" dirty="0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CARBON REPORTING MARKUP LANGUAGE</a:t>
            </a:r>
            <a:endParaRPr sz="1400" dirty="0"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Century Gothic"/>
              <a:buNone/>
            </a:pPr>
            <a:endParaRPr sz="5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Century Gothic"/>
              <a:buNone/>
            </a:pPr>
            <a:endParaRPr sz="3700" b="1" dirty="0"/>
          </a:p>
        </p:txBody>
      </p:sp>
      <p:sp>
        <p:nvSpPr>
          <p:cNvPr id="210" name="Google Shape;210;p18"/>
          <p:cNvSpPr txBox="1">
            <a:spLocks noGrp="1"/>
          </p:cNvSpPr>
          <p:nvPr>
            <p:ph type="subTitle" idx="1"/>
          </p:nvPr>
        </p:nvSpPr>
        <p:spPr>
          <a:xfrm>
            <a:off x="545123" y="879582"/>
            <a:ext cx="3061953" cy="338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SzPts val="1440"/>
            </a:pPr>
            <a:r>
              <a:rPr lang="en-US" sz="36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...like barcodes for product CO2e declarations</a:t>
            </a:r>
            <a:endParaRPr sz="3600" dirty="0">
              <a:solidFill>
                <a:schemeClr val="lt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F8EDC7-A85D-4580-A8F1-9F12CF54EF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oogle Shape;296;p24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297" name="Google Shape;297;p2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sp>
        <p:nvSpPr>
          <p:cNvPr id="299" name="Google Shape;299;p24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4"/>
          <p:cNvSpPr/>
          <p:nvPr/>
        </p:nvSpPr>
        <p:spPr>
          <a:xfrm>
            <a:off x="0" y="1190"/>
            <a:ext cx="9144000" cy="5142310"/>
          </a:xfrm>
          <a:custGeom>
            <a:avLst/>
            <a:gdLst/>
            <a:ahLst/>
            <a:cxnLst/>
            <a:rect l="l" t="t" r="r" b="b"/>
            <a:pathLst>
              <a:path w="15356" h="8638" extrusionOk="0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301" name="Google Shape;301;p24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4"/>
          <p:cNvSpPr txBox="1">
            <a:spLocks noGrp="1"/>
          </p:cNvSpPr>
          <p:nvPr>
            <p:ph type="title"/>
          </p:nvPr>
        </p:nvSpPr>
        <p:spPr>
          <a:xfrm>
            <a:off x="6183200" y="1213500"/>
            <a:ext cx="2494500" cy="24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3400"/>
              <a:buFont typeface="Century Gothic"/>
              <a:buNone/>
            </a:pPr>
            <a:r>
              <a:rPr lang="en-US" sz="3300" b="0" i="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Carbon-ML</a:t>
            </a:r>
            <a:r>
              <a:rPr lang="en-US" sz="3300" dirty="0">
                <a:solidFill>
                  <a:schemeClr val="lt1"/>
                </a:solidFill>
              </a:rPr>
              <a:t> &lt;</a:t>
            </a:r>
            <a:r>
              <a:rPr lang="en-US" sz="3300" dirty="0" err="1">
                <a:solidFill>
                  <a:schemeClr val="lt1"/>
                </a:solidFill>
              </a:rPr>
              <a:t>CarML</a:t>
            </a:r>
            <a:r>
              <a:rPr lang="en-US" sz="3300" dirty="0">
                <a:solidFill>
                  <a:schemeClr val="lt1"/>
                </a:solidFill>
              </a:rPr>
              <a:t>&gt;</a:t>
            </a:r>
            <a:endParaRPr sz="33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3400"/>
              <a:buFont typeface="Century Gothic"/>
              <a:buNone/>
            </a:pPr>
            <a:endParaRPr sz="33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3400"/>
              <a:buFont typeface="Century Gothic"/>
              <a:buNone/>
            </a:pPr>
            <a:r>
              <a:rPr lang="en-US" sz="3300" b="0" i="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Ecosystem: Schema </a:t>
            </a:r>
            <a:r>
              <a:rPr lang="en-US" sz="3300" dirty="0">
                <a:solidFill>
                  <a:schemeClr val="lt1"/>
                </a:solidFill>
              </a:rPr>
              <a:t>&amp;</a:t>
            </a:r>
            <a:r>
              <a:rPr lang="en-US" sz="3300" b="0" i="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Taxonomies</a:t>
            </a:r>
            <a:endParaRPr sz="2600" dirty="0">
              <a:solidFill>
                <a:schemeClr val="lt1"/>
              </a:solidFill>
            </a:endParaRPr>
          </a:p>
        </p:txBody>
      </p:sp>
      <p:sp>
        <p:nvSpPr>
          <p:cNvPr id="303" name="Google Shape;303;p24"/>
          <p:cNvSpPr txBox="1">
            <a:spLocks noGrp="1"/>
          </p:cNvSpPr>
          <p:nvPr>
            <p:ph type="sldNum" idx="12"/>
          </p:nvPr>
        </p:nvSpPr>
        <p:spPr>
          <a:xfrm>
            <a:off x="7757031" y="221796"/>
            <a:ext cx="628649" cy="575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entury Gothic"/>
              <a:buNone/>
            </a:pPr>
            <a:fld id="{00000000-1234-1234-1234-123412341234}" type="slidenum">
              <a:rPr lang="en-US" sz="2800">
                <a:solidFill>
                  <a:srgbClr val="FFFFFF"/>
                </a:solidFill>
              </a:rPr>
              <a:t>10</a:t>
            </a:fld>
            <a:endParaRPr sz="2800">
              <a:solidFill>
                <a:srgbClr val="FFFFFF"/>
              </a:solidFill>
            </a:endParaRPr>
          </a:p>
        </p:txBody>
      </p:sp>
      <p:pic>
        <p:nvPicPr>
          <p:cNvPr id="305" name="Google Shape;305;p24" descr="Diagram&#10;&#10;Description automatically generated"/>
          <p:cNvPicPr preferRelativeResize="0">
            <a:picLocks noGrp="1"/>
          </p:cNvPicPr>
          <p:nvPr>
            <p:ph type="body" idx="4294967295"/>
          </p:nvPr>
        </p:nvPicPr>
        <p:blipFill rotWithShape="1">
          <a:blip r:embed="rId4">
            <a:alphaModFix/>
          </a:blip>
          <a:srcRect l="2931" t="2151" b="3089"/>
          <a:stretch/>
        </p:blipFill>
        <p:spPr>
          <a:xfrm>
            <a:off x="549125" y="716100"/>
            <a:ext cx="5455200" cy="3741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1B676-92EA-1D44-AECD-B2C87E326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= intelligent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27AE0-B953-A246-A5A2-5BEE9CB2A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323" y="1681843"/>
            <a:ext cx="8409354" cy="2714626"/>
          </a:xfrm>
        </p:spPr>
        <p:txBody>
          <a:bodyPr>
            <a:normAutofit/>
          </a:bodyPr>
          <a:lstStyle/>
          <a:p>
            <a:r>
              <a:rPr lang="en-US" dirty="0"/>
              <a:t>Re-use data from other systems leading to faster integrations</a:t>
            </a:r>
          </a:p>
          <a:p>
            <a:r>
              <a:rPr lang="en-US" dirty="0"/>
              <a:t>Repurpose existing schemas and data contexts</a:t>
            </a:r>
          </a:p>
          <a:p>
            <a:r>
              <a:rPr lang="en-US" dirty="0"/>
              <a:t>Data retains value/context and is exchangeable between systems</a:t>
            </a:r>
          </a:p>
          <a:p>
            <a:r>
              <a:rPr lang="en-US" dirty="0"/>
              <a:t>CO2e Data objects with context are shared and utilized to automat forms submissions &amp; reporting</a:t>
            </a:r>
          </a:p>
          <a:p>
            <a:r>
              <a:rPr lang="en-US" dirty="0"/>
              <a:t>Continual machine learning about changes in CO2e flows with contextual inference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348FD4-7D05-444E-AC47-C1CBCE4F01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2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2073A4DA-DB24-D541-9577-398B114975A9}"/>
              </a:ext>
            </a:extLst>
          </p:cNvPr>
          <p:cNvSpPr/>
          <p:nvPr/>
        </p:nvSpPr>
        <p:spPr>
          <a:xfrm>
            <a:off x="760810" y="4243387"/>
            <a:ext cx="6022181" cy="3600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rgbClr val="FFC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AB168-20CF-144E-8665-3016906F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146" y="359229"/>
            <a:ext cx="7761552" cy="759278"/>
          </a:xfrm>
        </p:spPr>
        <p:txBody>
          <a:bodyPr>
            <a:normAutofit/>
          </a:bodyPr>
          <a:lstStyle/>
          <a:p>
            <a:r>
              <a:rPr lang="en-US" dirty="0"/>
              <a:t>Context = tag &amp; taxonomy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188B3-782F-7D4B-8408-7AF5D924F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146" y="1518554"/>
            <a:ext cx="6427845" cy="3220811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Avenir Book" panose="02000503020000020003" pitchFamily="2" charset="0"/>
              </a:rPr>
              <a:t>XML </a:t>
            </a:r>
            <a:r>
              <a:rPr lang="en-US" b="1" dirty="0">
                <a:latin typeface="Avenir Book" panose="02000503020000020003" pitchFamily="2" charset="0"/>
              </a:rPr>
              <a:t>TAG </a:t>
            </a:r>
            <a:r>
              <a:rPr lang="en-US" dirty="0">
                <a:latin typeface="Avenir Book" panose="02000503020000020003" pitchFamily="2" charset="0"/>
              </a:rPr>
              <a:t>(</a:t>
            </a:r>
            <a:r>
              <a:rPr lang="en-US" dirty="0" err="1">
                <a:latin typeface="Avenir Book" panose="02000503020000020003" pitchFamily="2" charset="0"/>
              </a:rPr>
              <a:t>eXtensible</a:t>
            </a:r>
            <a:r>
              <a:rPr lang="en-US" dirty="0">
                <a:latin typeface="Avenir Book" panose="02000503020000020003" pitchFamily="2" charset="0"/>
              </a:rPr>
              <a:t> Markup Language)</a:t>
            </a:r>
          </a:p>
          <a:p>
            <a:pPr lvl="1"/>
            <a:r>
              <a:rPr lang="en-US" dirty="0">
                <a:latin typeface="Avenir Book" panose="02000503020000020003" pitchFamily="2" charset="0"/>
              </a:rPr>
              <a:t>Machine </a:t>
            </a:r>
            <a:r>
              <a:rPr lang="en-US" dirty="0" err="1">
                <a:latin typeface="Avenir Book" panose="02000503020000020003" pitchFamily="2" charset="0"/>
              </a:rPr>
              <a:t>readible</a:t>
            </a:r>
            <a:r>
              <a:rPr lang="en-US" dirty="0"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Avenir Book" panose="02000503020000020003" pitchFamily="2" charset="0"/>
              </a:rPr>
              <a:t>&lt;Key</a:t>
            </a:r>
            <a:r>
              <a:rPr lang="en-US" dirty="0">
                <a:latin typeface="Avenir Book" panose="02000503020000020003" pitchFamily="2" charset="0"/>
              </a:rPr>
              <a:t>, </a:t>
            </a:r>
            <a:r>
              <a:rPr lang="en-US" dirty="0">
                <a:solidFill>
                  <a:srgbClr val="0070C0"/>
                </a:solidFill>
                <a:latin typeface="Avenir Book" panose="02000503020000020003" pitchFamily="2" charset="0"/>
              </a:rPr>
              <a:t>Value&gt;</a:t>
            </a:r>
            <a:r>
              <a:rPr lang="en-US" dirty="0">
                <a:latin typeface="Avenir Book" panose="02000503020000020003" pitchFamily="2" charset="0"/>
              </a:rPr>
              <a:t> pair associated with an attribute. </a:t>
            </a:r>
          </a:p>
          <a:p>
            <a:pPr lvl="1"/>
            <a:r>
              <a:rPr lang="en-US" dirty="0">
                <a:latin typeface="Avenir Book" panose="02000503020000020003" pitchFamily="2" charset="0"/>
              </a:rPr>
              <a:t>&lt;</a:t>
            </a:r>
            <a:r>
              <a:rPr lang="en-US" dirty="0">
                <a:solidFill>
                  <a:srgbClr val="FF0000"/>
                </a:solidFill>
                <a:latin typeface="Avenir Book" panose="02000503020000020003" pitchFamily="2" charset="0"/>
              </a:rPr>
              <a:t>GS1_food</a:t>
            </a:r>
            <a:r>
              <a:rPr lang="en-US" dirty="0">
                <a:latin typeface="Avenir Book" panose="02000503020000020003" pitchFamily="2" charset="0"/>
              </a:rPr>
              <a:t>, </a:t>
            </a:r>
            <a:r>
              <a:rPr lang="en-US" dirty="0">
                <a:solidFill>
                  <a:srgbClr val="0070C0"/>
                </a:solidFill>
                <a:latin typeface="Avenir Book" panose="02000503020000020003" pitchFamily="2" charset="0"/>
              </a:rPr>
              <a:t>twix_candy_bar123123987908</a:t>
            </a:r>
            <a:r>
              <a:rPr lang="en-US" dirty="0">
                <a:latin typeface="Avenir Book" panose="02000503020000020003" pitchFamily="2" charset="0"/>
              </a:rPr>
              <a:t>&gt;</a:t>
            </a:r>
          </a:p>
          <a:p>
            <a:r>
              <a:rPr lang="en-US" b="1" dirty="0">
                <a:latin typeface="Avenir Book" panose="02000503020000020003" pitchFamily="2" charset="0"/>
              </a:rPr>
              <a:t>Taxonomy</a:t>
            </a:r>
            <a:r>
              <a:rPr lang="en-US" dirty="0">
                <a:latin typeface="Avenir Book" panose="02000503020000020003" pitchFamily="2" charset="0"/>
              </a:rPr>
              <a:t> (structure, context)</a:t>
            </a:r>
          </a:p>
          <a:p>
            <a:pPr lvl="1"/>
            <a:r>
              <a:rPr lang="en-US" dirty="0">
                <a:latin typeface="Avenir Book" panose="02000503020000020003" pitchFamily="2" charset="0"/>
              </a:rPr>
              <a:t>Meta data tags to define things </a:t>
            </a:r>
          </a:p>
          <a:p>
            <a:pPr lvl="1"/>
            <a:r>
              <a:rPr lang="en-US" dirty="0">
                <a:latin typeface="Avenir Book" panose="02000503020000020003" pitchFamily="2" charset="0"/>
              </a:rPr>
              <a:t>Approved / recognized formally or informally. example GS1* =100m FMCG barcodes </a:t>
            </a:r>
          </a:p>
          <a:p>
            <a:pPr lvl="1"/>
            <a:r>
              <a:rPr lang="en-US" dirty="0">
                <a:latin typeface="Avenir Book" panose="02000503020000020003" pitchFamily="2" charset="0"/>
              </a:rPr>
              <a:t>Provides external context for “what” is being tagged.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&lt;</a:t>
            </a:r>
            <a:r>
              <a:rPr lang="en-US" dirty="0">
                <a:solidFill>
                  <a:srgbClr val="FF0000"/>
                </a:solidFill>
                <a:latin typeface="Avenir Book" panose="02000503020000020003" pitchFamily="2" charset="0"/>
              </a:rPr>
              <a:t>GS1_food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Avenir Book" panose="02000503020000020003" pitchFamily="2" charset="0"/>
              </a:rPr>
              <a:t>xxxx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&gt;, &lt;</a:t>
            </a:r>
            <a:r>
              <a:rPr lang="en-US" dirty="0">
                <a:solidFill>
                  <a:srgbClr val="FF0000"/>
                </a:solidFill>
                <a:latin typeface="Avenir Book" panose="02000503020000020003" pitchFamily="2" charset="0"/>
              </a:rPr>
              <a:t>GS1_soap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Avenir Book" panose="02000503020000020003" pitchFamily="2" charset="0"/>
              </a:rPr>
              <a:t>xxxx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&gt;, &lt;</a:t>
            </a:r>
            <a:r>
              <a:rPr lang="en-US" dirty="0">
                <a:solidFill>
                  <a:srgbClr val="FF0000"/>
                </a:solidFill>
                <a:latin typeface="Avenir Book" panose="02000503020000020003" pitchFamily="2" charset="0"/>
              </a:rPr>
              <a:t>GS1_beer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Avenir Book" panose="02000503020000020003" pitchFamily="2" charset="0"/>
              </a:rPr>
              <a:t>xxxx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&gt;</a:t>
            </a:r>
          </a:p>
          <a:p>
            <a:pPr marL="342900" lvl="1" indent="0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lvl="1"/>
            <a:endParaRPr lang="en-US" dirty="0">
              <a:latin typeface="Avenir Book" panose="02000503020000020003" pitchFamily="2" charset="0"/>
            </a:endParaRPr>
          </a:p>
        </p:txBody>
      </p:sp>
      <p:pic>
        <p:nvPicPr>
          <p:cNvPr id="4" name="Picture 2" descr="Twix&amp;#174; Caramel Cookie Bars, 1.79 oz, 36/BX">
            <a:extLst>
              <a:ext uri="{FF2B5EF4-FFF2-40B4-BE49-F238E27FC236}">
                <a16:creationId xmlns:a16="http://schemas.microsoft.com/office/drawing/2014/main" id="{7D78E445-26FE-D943-A53E-0B2A85CCFD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58" b="28299"/>
          <a:stretch/>
        </p:blipFill>
        <p:spPr bwMode="auto">
          <a:xfrm>
            <a:off x="7612288" y="1089105"/>
            <a:ext cx="1056689" cy="50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DB780C42-0ECA-E541-8655-BECDB647E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8206" y="1887814"/>
            <a:ext cx="1064456" cy="706929"/>
          </a:xfrm>
          <a:prstGeom prst="rect">
            <a:avLst/>
          </a:prstGeom>
        </p:spPr>
      </p:pic>
      <p:sp>
        <p:nvSpPr>
          <p:cNvPr id="6" name="Can 5">
            <a:extLst>
              <a:ext uri="{FF2B5EF4-FFF2-40B4-BE49-F238E27FC236}">
                <a16:creationId xmlns:a16="http://schemas.microsoft.com/office/drawing/2014/main" id="{1C7512AB-523F-6246-8D15-E7C9A2401C94}"/>
              </a:ext>
            </a:extLst>
          </p:cNvPr>
          <p:cNvSpPr/>
          <p:nvPr/>
        </p:nvSpPr>
        <p:spPr>
          <a:xfrm>
            <a:off x="7450166" y="2886841"/>
            <a:ext cx="1383591" cy="1636174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Product </a:t>
            </a:r>
            <a:r>
              <a:rPr lang="en-US" sz="1600" dirty="0">
                <a:solidFill>
                  <a:srgbClr val="FF0000"/>
                </a:solidFill>
              </a:rPr>
              <a:t>GS1 </a:t>
            </a:r>
            <a:r>
              <a:rPr lang="en-US" sz="1600" dirty="0">
                <a:solidFill>
                  <a:schemeClr val="bg1"/>
                </a:solidFill>
              </a:rPr>
              <a:t>schema =</a:t>
            </a:r>
          </a:p>
          <a:p>
            <a:pPr algn="ctr"/>
            <a:r>
              <a:rPr lang="en-US" sz="1600" dirty="0"/>
              <a:t>100m FMCG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B5CA3178-EFE3-CC4D-B1B9-D31F74DB089E}"/>
              </a:ext>
            </a:extLst>
          </p:cNvPr>
          <p:cNvSpPr/>
          <p:nvPr/>
        </p:nvSpPr>
        <p:spPr>
          <a:xfrm>
            <a:off x="5822180" y="780455"/>
            <a:ext cx="1535906" cy="743305"/>
          </a:xfrm>
          <a:prstGeom prst="wedgeRoundRectCallout">
            <a:avLst>
              <a:gd name="adj1" fmla="val 77652"/>
              <a:gd name="adj2" fmla="val 2964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&lt;</a:t>
            </a:r>
            <a:r>
              <a:rPr lang="en-US" sz="1050" dirty="0" err="1">
                <a:solidFill>
                  <a:srgbClr val="FF0000"/>
                </a:solidFill>
              </a:rPr>
              <a:t>context</a:t>
            </a:r>
            <a:r>
              <a:rPr lang="en-US" sz="1050" dirty="0" err="1"/>
              <a:t>,</a:t>
            </a:r>
            <a:r>
              <a:rPr lang="en-US" sz="1050" dirty="0" err="1">
                <a:solidFill>
                  <a:srgbClr val="0070C0"/>
                </a:solidFill>
              </a:rPr>
              <a:t>specific</a:t>
            </a:r>
            <a:r>
              <a:rPr lang="en-US" sz="1050" dirty="0"/>
              <a:t>&gt; what we are “talking” about.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21B9EC25-6CF6-BB43-979A-630FCA5D08E6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7994486" y="1741666"/>
            <a:ext cx="292097" cy="199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3AC1D31C-C358-B742-84D5-B71F9D338DAE}"/>
              </a:ext>
            </a:extLst>
          </p:cNvPr>
          <p:cNvCxnSpPr>
            <a:cxnSpLocks/>
            <a:stCxn id="5" idx="2"/>
            <a:endCxn id="6" idx="1"/>
          </p:cNvCxnSpPr>
          <p:nvPr/>
        </p:nvCxnSpPr>
        <p:spPr>
          <a:xfrm rot="16200000" flipH="1">
            <a:off x="7995149" y="2740028"/>
            <a:ext cx="292098" cy="1528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A8167EB1-AE9B-614B-9928-997B39D3208F}"/>
              </a:ext>
            </a:extLst>
          </p:cNvPr>
          <p:cNvCxnSpPr>
            <a:cxnSpLocks/>
          </p:cNvCxnSpPr>
          <p:nvPr/>
        </p:nvCxnSpPr>
        <p:spPr>
          <a:xfrm rot="10800000">
            <a:off x="5413625" y="2618011"/>
            <a:ext cx="2049490" cy="1368917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31CB2D-0E8E-421F-819D-440AABBB03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1C286-4327-BE46-A545-AA4951FF693A}"/>
              </a:ext>
            </a:extLst>
          </p:cNvPr>
          <p:cNvSpPr txBox="1"/>
          <p:nvPr/>
        </p:nvSpPr>
        <p:spPr>
          <a:xfrm>
            <a:off x="219740" y="4859866"/>
            <a:ext cx="69188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*</a:t>
            </a:r>
            <a:r>
              <a:rPr lang="en-US" sz="1050" dirty="0">
                <a:hlinkClick r:id="rId4"/>
              </a:rPr>
              <a:t>GS1</a:t>
            </a:r>
            <a:r>
              <a:rPr lang="en-US" sz="1050" dirty="0"/>
              <a:t> is non-profit industry group maintaining product codes for 100 million FMCG (fast moving consumer goods)</a:t>
            </a:r>
          </a:p>
        </p:txBody>
      </p:sp>
    </p:spTree>
    <p:extLst>
      <p:ext uri="{BB962C8B-B14F-4D97-AF65-F5344CB8AC3E}">
        <p14:creationId xmlns:p14="http://schemas.microsoft.com/office/powerpoint/2010/main" val="3993514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139EA-9F45-3A47-94C9-689DAF3D9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5" y="361079"/>
            <a:ext cx="7240954" cy="847237"/>
          </a:xfrm>
        </p:spPr>
        <p:txBody>
          <a:bodyPr/>
          <a:lstStyle/>
          <a:p>
            <a:r>
              <a:rPr lang="en-US" dirty="0"/>
              <a:t>What is Carbon Reporting Markup Language &lt;</a:t>
            </a:r>
            <a:r>
              <a:rPr lang="en-US" dirty="0" err="1"/>
              <a:t>CarML</a:t>
            </a:r>
            <a:r>
              <a:rPr lang="en-US" dirty="0"/>
              <a:t>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4FF3D-66DA-E04A-A5E4-D153AA9F9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3415" y="1546815"/>
            <a:ext cx="8409354" cy="3196635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CarML</a:t>
            </a:r>
            <a:r>
              <a:rPr lang="en-US" dirty="0"/>
              <a:t> enables shared context for reporting embodied carbon data objects.</a:t>
            </a:r>
          </a:p>
          <a:p>
            <a:r>
              <a:rPr lang="en-US" dirty="0" err="1"/>
              <a:t>CarML</a:t>
            </a:r>
            <a:r>
              <a:rPr lang="en-US" dirty="0"/>
              <a:t> is open-source XML: standard for how product / service information about CO2e is created, processed, distributed, declared and shared.</a:t>
            </a:r>
          </a:p>
          <a:p>
            <a:r>
              <a:rPr lang="en-US" dirty="0"/>
              <a:t>Useful for many product / service handoffs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&lt;</a:t>
            </a:r>
            <a:r>
              <a:rPr lang="en-US" dirty="0" err="1"/>
              <a:t>CarML</a:t>
            </a:r>
            <a:r>
              <a:rPr lang="en-US" dirty="0"/>
              <a:t>&gt; creates interactive / intelligent CO2e data</a:t>
            </a:r>
          </a:p>
          <a:p>
            <a:r>
              <a:rPr lang="en-US" dirty="0"/>
              <a:t>Essentially a “Bar Code” for Embodied Carbon information for products/services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5C1C16C-ECD3-4737-A6AD-42F1F0F544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5374132"/>
              </p:ext>
            </p:extLst>
          </p:nvPr>
        </p:nvGraphicFramePr>
        <p:xfrm>
          <a:off x="947058" y="2820161"/>
          <a:ext cx="5898697" cy="10744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33314">
                  <a:extLst>
                    <a:ext uri="{9D8B030D-6E8A-4147-A177-3AD203B41FA5}">
                      <a16:colId xmlns:a16="http://schemas.microsoft.com/office/drawing/2014/main" val="1697720897"/>
                    </a:ext>
                  </a:extLst>
                </a:gridCol>
                <a:gridCol w="913974">
                  <a:extLst>
                    <a:ext uri="{9D8B030D-6E8A-4147-A177-3AD203B41FA5}">
                      <a16:colId xmlns:a16="http://schemas.microsoft.com/office/drawing/2014/main" val="3729662757"/>
                    </a:ext>
                  </a:extLst>
                </a:gridCol>
                <a:gridCol w="973645">
                  <a:extLst>
                    <a:ext uri="{9D8B030D-6E8A-4147-A177-3AD203B41FA5}">
                      <a16:colId xmlns:a16="http://schemas.microsoft.com/office/drawing/2014/main" val="907864188"/>
                    </a:ext>
                  </a:extLst>
                </a:gridCol>
                <a:gridCol w="973645">
                  <a:extLst>
                    <a:ext uri="{9D8B030D-6E8A-4147-A177-3AD203B41FA5}">
                      <a16:colId xmlns:a16="http://schemas.microsoft.com/office/drawing/2014/main" val="2923083539"/>
                    </a:ext>
                  </a:extLst>
                </a:gridCol>
                <a:gridCol w="973645">
                  <a:extLst>
                    <a:ext uri="{9D8B030D-6E8A-4147-A177-3AD203B41FA5}">
                      <a16:colId xmlns:a16="http://schemas.microsoft.com/office/drawing/2014/main" val="2422726730"/>
                    </a:ext>
                  </a:extLst>
                </a:gridCol>
                <a:gridCol w="1030474">
                  <a:extLst>
                    <a:ext uri="{9D8B030D-6E8A-4147-A177-3AD203B41FA5}">
                      <a16:colId xmlns:a16="http://schemas.microsoft.com/office/drawing/2014/main" val="353897234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Business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Government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Machine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Consumer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Other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7160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Business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 to B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 to G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 to M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B to C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B to Other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7827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Government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 to B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 to G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 to M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G to C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G to Other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54232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Machine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 to B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 to G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 to M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M to C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M to Other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679834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Consumer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 to B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 to G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 to M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 to C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 to Other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308158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Other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Other to B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Other to G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Other to M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Other to C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Other to Other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87105676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C76273-0F1D-4241-9BED-27B1CBC4ED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033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6"/>
          <p:cNvSpPr/>
          <p:nvPr/>
        </p:nvSpPr>
        <p:spPr>
          <a:xfrm>
            <a:off x="28575" y="-235322"/>
            <a:ext cx="9144000" cy="514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6"/>
          <p:cNvSpPr/>
          <p:nvPr/>
        </p:nvSpPr>
        <p:spPr>
          <a:xfrm rot="-5400000">
            <a:off x="3878973" y="-105650"/>
            <a:ext cx="4540253" cy="5354799"/>
          </a:xfrm>
          <a:custGeom>
            <a:avLst/>
            <a:gdLst/>
            <a:ahLst/>
            <a:cxnLst/>
            <a:rect l="l" t="t" r="r" b="b"/>
            <a:pathLst>
              <a:path w="6053670" h="7139732" extrusionOk="0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326" name="Google Shape;326;p26"/>
          <p:cNvSpPr/>
          <p:nvPr/>
        </p:nvSpPr>
        <p:spPr>
          <a:xfrm>
            <a:off x="0" y="1190"/>
            <a:ext cx="9144000" cy="5142310"/>
          </a:xfrm>
          <a:custGeom>
            <a:avLst/>
            <a:gdLst/>
            <a:ahLst/>
            <a:cxnLst/>
            <a:rect l="l" t="t" r="r" b="b"/>
            <a:pathLst>
              <a:path w="15356" h="8638" extrusionOk="0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327" name="Google Shape;327;p26"/>
          <p:cNvSpPr txBox="1">
            <a:spLocks noGrp="1"/>
          </p:cNvSpPr>
          <p:nvPr>
            <p:ph type="title"/>
          </p:nvPr>
        </p:nvSpPr>
        <p:spPr>
          <a:xfrm>
            <a:off x="630865" y="1782150"/>
            <a:ext cx="2109634" cy="2385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2400"/>
              <a:buFont typeface="Century Gothic"/>
              <a:buNone/>
            </a:pPr>
            <a:r>
              <a:rPr lang="en-US" dirty="0">
                <a:solidFill>
                  <a:srgbClr val="EBEBEB"/>
                </a:solidFill>
              </a:rPr>
              <a:t>Carbon-ML Ecosystem:</a:t>
            </a:r>
            <a:br>
              <a:rPr lang="en-US" dirty="0">
                <a:solidFill>
                  <a:srgbClr val="EBEBEB"/>
                </a:solidFill>
              </a:rPr>
            </a:br>
            <a:r>
              <a:rPr lang="en-US" dirty="0">
                <a:solidFill>
                  <a:srgbClr val="EBEBEB"/>
                </a:solidFill>
              </a:rPr>
              <a:t>Root Schema points to/uses Unique Taxonomies</a:t>
            </a:r>
            <a:br>
              <a:rPr lang="en-US" dirty="0">
                <a:solidFill>
                  <a:srgbClr val="EBEBEB"/>
                </a:solidFill>
              </a:rPr>
            </a:br>
            <a:br>
              <a:rPr lang="en-US" dirty="0">
                <a:solidFill>
                  <a:srgbClr val="EBEBEB"/>
                </a:solidFill>
              </a:rPr>
            </a:br>
            <a:endParaRPr dirty="0"/>
          </a:p>
        </p:txBody>
      </p:sp>
      <p:pic>
        <p:nvPicPr>
          <p:cNvPr id="328" name="Google Shape;328;p26" descr="Text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 l="25892" t="7691" r="5987" b="3284"/>
          <a:stretch/>
        </p:blipFill>
        <p:spPr>
          <a:xfrm>
            <a:off x="2864375" y="208551"/>
            <a:ext cx="5226624" cy="49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6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6"/>
          <p:cNvSpPr/>
          <p:nvPr/>
        </p:nvSpPr>
        <p:spPr>
          <a:xfrm rot="-5677511">
            <a:off x="2355364" y="1369559"/>
            <a:ext cx="2474555" cy="330693"/>
          </a:xfrm>
          <a:custGeom>
            <a:avLst/>
            <a:gdLst/>
            <a:ahLst/>
            <a:cxnLst/>
            <a:rect l="l" t="t" r="r" b="b"/>
            <a:pathLst>
              <a:path w="10000" h="5291" extrusionOk="0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6"/>
          <p:cNvSpPr txBox="1">
            <a:spLocks noGrp="1"/>
          </p:cNvSpPr>
          <p:nvPr>
            <p:ph type="sldNum" idx="12"/>
          </p:nvPr>
        </p:nvSpPr>
        <p:spPr>
          <a:xfrm>
            <a:off x="7764405" y="221796"/>
            <a:ext cx="628649" cy="575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Century Gothic"/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t>14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7"/>
          <p:cNvSpPr txBox="1">
            <a:spLocks noGrp="1"/>
          </p:cNvSpPr>
          <p:nvPr>
            <p:ph type="title"/>
          </p:nvPr>
        </p:nvSpPr>
        <p:spPr>
          <a:xfrm>
            <a:off x="363425" y="495807"/>
            <a:ext cx="7241100" cy="8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</a:pPr>
            <a:r>
              <a:rPr lang="en-US" dirty="0"/>
              <a:t>Carbon-ML Ecosystem -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</a:pPr>
            <a:r>
              <a:rPr lang="en-US" dirty="0"/>
              <a:t>Why declaration or state is made/updated</a:t>
            </a:r>
            <a:endParaRPr dirty="0"/>
          </a:p>
        </p:txBody>
      </p:sp>
      <p:sp>
        <p:nvSpPr>
          <p:cNvPr id="339" name="Google Shape;339;p27"/>
          <p:cNvSpPr txBox="1">
            <a:spLocks noGrp="1"/>
          </p:cNvSpPr>
          <p:nvPr>
            <p:ph type="body" idx="1"/>
          </p:nvPr>
        </p:nvSpPr>
        <p:spPr>
          <a:xfrm>
            <a:off x="363415" y="1696453"/>
            <a:ext cx="8409354" cy="2818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57175" lvl="0" indent="-257175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-US" dirty="0"/>
              <a:t>Why the event (change in CO2e) happened (process description)</a:t>
            </a:r>
            <a:endParaRPr dirty="0"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-US" dirty="0"/>
              <a:t>Why carbon was added / altered</a:t>
            </a:r>
            <a:endParaRPr dirty="0"/>
          </a:p>
          <a:p>
            <a:pPr marL="257175" lvl="0" indent="-257175"/>
            <a:r>
              <a:rPr lang="en-US" dirty="0"/>
              <a:t>Why a good or service was updated or changed</a:t>
            </a:r>
            <a:endParaRPr dirty="0"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-US" dirty="0"/>
              <a:t>Can include non-carbon add events:</a:t>
            </a:r>
            <a:endParaRPr dirty="0"/>
          </a:p>
          <a:p>
            <a:pPr marL="557213" lvl="1" indent="-214312" algn="l" rtl="0">
              <a:spcBef>
                <a:spcPts val="750"/>
              </a:spcBef>
              <a:spcAft>
                <a:spcPts val="0"/>
              </a:spcAft>
              <a:buSzPts val="1600"/>
              <a:buChar char="•"/>
            </a:pPr>
            <a:r>
              <a:rPr lang="en-US" dirty="0"/>
              <a:t>Legal state changes/assignments</a:t>
            </a:r>
            <a:endParaRPr dirty="0"/>
          </a:p>
          <a:p>
            <a:pPr marL="557213" lvl="1" indent="-214312" algn="l" rtl="0">
              <a:spcBef>
                <a:spcPts val="750"/>
              </a:spcBef>
              <a:spcAft>
                <a:spcPts val="0"/>
              </a:spcAft>
              <a:buSzPts val="1600"/>
              <a:buChar char="•"/>
            </a:pPr>
            <a:r>
              <a:rPr lang="en-US" dirty="0"/>
              <a:t>Logical changes/</a:t>
            </a:r>
            <a:r>
              <a:rPr lang="en-US" dirty="0" err="1"/>
              <a:t>assignements</a:t>
            </a:r>
            <a:endParaRPr dirty="0"/>
          </a:p>
          <a:p>
            <a:pPr marL="557213" lvl="1" indent="-214312" algn="l" rtl="0">
              <a:spcBef>
                <a:spcPts val="750"/>
              </a:spcBef>
              <a:spcAft>
                <a:spcPts val="0"/>
              </a:spcAft>
              <a:buSzPts val="1600"/>
              <a:buChar char="•"/>
            </a:pPr>
            <a:r>
              <a:rPr lang="en-US" dirty="0"/>
              <a:t>Examples: Duty paid, package certified, audit completed, auditor verified etc.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794EAB-3DCF-47CF-B249-E6991E0724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8"/>
          <p:cNvSpPr txBox="1">
            <a:spLocks noGrp="1"/>
          </p:cNvSpPr>
          <p:nvPr>
            <p:ph type="title"/>
          </p:nvPr>
        </p:nvSpPr>
        <p:spPr>
          <a:xfrm>
            <a:off x="612825" y="585275"/>
            <a:ext cx="7195500" cy="6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</a:pPr>
            <a:r>
              <a:rPr lang="en-US" b="1" dirty="0"/>
              <a:t>Carbon-ML Ecosystem - Who 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</a:pPr>
            <a:r>
              <a:rPr lang="en-US" b="1" dirty="0"/>
              <a:t>(entity said / did a thing)</a:t>
            </a:r>
            <a:endParaRPr dirty="0"/>
          </a:p>
        </p:txBody>
      </p:sp>
      <p:sp>
        <p:nvSpPr>
          <p:cNvPr id="347" name="Google Shape;347;p28"/>
          <p:cNvSpPr txBox="1">
            <a:spLocks noGrp="1"/>
          </p:cNvSpPr>
          <p:nvPr>
            <p:ph type="body" idx="1"/>
          </p:nvPr>
        </p:nvSpPr>
        <p:spPr>
          <a:xfrm>
            <a:off x="866216" y="1952625"/>
            <a:ext cx="3618868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/>
              <a:t>Declaring Carbon Related Fact(s)</a:t>
            </a:r>
            <a:endParaRPr/>
          </a:p>
        </p:txBody>
      </p:sp>
      <p:sp>
        <p:nvSpPr>
          <p:cNvPr id="348" name="Google Shape;348;p28"/>
          <p:cNvSpPr txBox="1">
            <a:spLocks noGrp="1"/>
          </p:cNvSpPr>
          <p:nvPr>
            <p:ph type="body" idx="2"/>
          </p:nvPr>
        </p:nvSpPr>
        <p:spPr>
          <a:xfrm>
            <a:off x="866215" y="2384822"/>
            <a:ext cx="3618869" cy="213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57175" lvl="0" indent="-257175" algn="l" rtl="0">
              <a:spcBef>
                <a:spcPts val="0"/>
              </a:spcBef>
              <a:spcAft>
                <a:spcPts val="0"/>
              </a:spcAft>
              <a:buSzPts val="1120"/>
              <a:buChar char="►"/>
            </a:pPr>
            <a:r>
              <a:rPr lang="en-US"/>
              <a:t>Corporations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120"/>
              <a:buChar char="►"/>
            </a:pPr>
            <a:r>
              <a:rPr lang="en-US"/>
              <a:t>Commodity producers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120"/>
              <a:buChar char="►"/>
            </a:pPr>
            <a:r>
              <a:rPr lang="en-US"/>
              <a:t>Governments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120"/>
              <a:buChar char="►"/>
            </a:pPr>
            <a:r>
              <a:rPr lang="en-US"/>
              <a:t>Regulators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120"/>
              <a:buChar char="►"/>
            </a:pPr>
            <a:r>
              <a:rPr lang="en-US"/>
              <a:t>NGO’s IGO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120"/>
              <a:buChar char="►"/>
            </a:pPr>
            <a:r>
              <a:rPr lang="en-US"/>
              <a:t>Researchers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120"/>
              <a:buChar char="►"/>
            </a:pPr>
            <a:r>
              <a:rPr lang="en-US"/>
              <a:t>Verifiers such as auditors</a:t>
            </a:r>
            <a:endParaRPr/>
          </a:p>
        </p:txBody>
      </p:sp>
      <p:sp>
        <p:nvSpPr>
          <p:cNvPr id="349" name="Google Shape;349;p28"/>
          <p:cNvSpPr txBox="1">
            <a:spLocks noGrp="1"/>
          </p:cNvSpPr>
          <p:nvPr>
            <p:ph type="body" idx="3"/>
          </p:nvPr>
        </p:nvSpPr>
        <p:spPr>
          <a:xfrm>
            <a:off x="4656535" y="1952625"/>
            <a:ext cx="3618869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/>
              <a:t>Ecosystem Roles</a:t>
            </a:r>
            <a:endParaRPr/>
          </a:p>
        </p:txBody>
      </p:sp>
      <p:sp>
        <p:nvSpPr>
          <p:cNvPr id="350" name="Google Shape;350;p28"/>
          <p:cNvSpPr txBox="1">
            <a:spLocks noGrp="1"/>
          </p:cNvSpPr>
          <p:nvPr>
            <p:ph type="body" idx="4"/>
          </p:nvPr>
        </p:nvSpPr>
        <p:spPr>
          <a:xfrm>
            <a:off x="4656535" y="2384822"/>
            <a:ext cx="3618869" cy="213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57175" lvl="0" indent="-257175" algn="l" rtl="0">
              <a:spcBef>
                <a:spcPts val="0"/>
              </a:spcBef>
              <a:spcAft>
                <a:spcPts val="0"/>
              </a:spcAft>
              <a:buSzPts val="1040"/>
              <a:buChar char="►"/>
            </a:pPr>
            <a:r>
              <a:rPr lang="en-US"/>
              <a:t>Owners of a product or service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040"/>
              <a:buChar char="►"/>
            </a:pPr>
            <a:r>
              <a:rPr lang="en-US"/>
              <a:t>Consumer of a product or service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040"/>
              <a:buChar char="►"/>
            </a:pPr>
            <a:r>
              <a:rPr lang="en-US"/>
              <a:t>Procurement agents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040"/>
              <a:buChar char="►"/>
            </a:pPr>
            <a:r>
              <a:rPr lang="en-US"/>
              <a:t>Carbon registrar or issuer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040"/>
              <a:buChar char="►"/>
            </a:pPr>
            <a:r>
              <a:rPr lang="en-US"/>
              <a:t>Verifier or reviewer (entity)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040"/>
              <a:buChar char="►"/>
            </a:pPr>
            <a:r>
              <a:rPr lang="en-US"/>
              <a:t>Product innovators</a:t>
            </a:r>
            <a:endParaRPr/>
          </a:p>
          <a:p>
            <a:pPr marL="257175" lvl="0" indent="-257175" algn="l" rtl="0">
              <a:spcBef>
                <a:spcPts val="750"/>
              </a:spcBef>
              <a:spcAft>
                <a:spcPts val="0"/>
              </a:spcAft>
              <a:buSzPts val="1040"/>
              <a:buChar char="►"/>
            </a:pPr>
            <a:r>
              <a:rPr lang="en-US"/>
              <a:t>Individual viewer or observer</a:t>
            </a:r>
            <a:endParaRPr/>
          </a:p>
          <a:p>
            <a:pPr marL="257175" lvl="0" indent="-188595" algn="l" rtl="0">
              <a:spcBef>
                <a:spcPts val="750"/>
              </a:spcBef>
              <a:spcAft>
                <a:spcPts val="0"/>
              </a:spcAft>
              <a:buSzPts val="1080"/>
              <a:buNone/>
            </a:pPr>
            <a:endParaRPr/>
          </a:p>
        </p:txBody>
      </p:sp>
      <p:sp>
        <p:nvSpPr>
          <p:cNvPr id="352" name="Google Shape;352;p28"/>
          <p:cNvSpPr txBox="1">
            <a:spLocks noGrp="1"/>
          </p:cNvSpPr>
          <p:nvPr>
            <p:ph type="sldNum" idx="12"/>
          </p:nvPr>
        </p:nvSpPr>
        <p:spPr>
          <a:xfrm>
            <a:off x="7764406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357;p29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358" name="Google Shape;358;p2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360" name="Google Shape;360;p29"/>
          <p:cNvSpPr txBox="1">
            <a:spLocks noGrp="1"/>
          </p:cNvSpPr>
          <p:nvPr>
            <p:ph type="title"/>
          </p:nvPr>
        </p:nvSpPr>
        <p:spPr>
          <a:xfrm>
            <a:off x="866225" y="730250"/>
            <a:ext cx="6571200" cy="7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lang="en-US" dirty="0">
                <a:solidFill>
                  <a:srgbClr val="FFFFFF"/>
                </a:solidFill>
              </a:rPr>
              <a:t>Carbon-ML Ecosystem - What 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lang="en-US" dirty="0">
                <a:solidFill>
                  <a:srgbClr val="FFFFFF"/>
                </a:solidFill>
              </a:rPr>
              <a:t>impacts a CO2e declaration</a:t>
            </a:r>
            <a:endParaRPr dirty="0"/>
          </a:p>
        </p:txBody>
      </p:sp>
      <p:sp>
        <p:nvSpPr>
          <p:cNvPr id="361" name="Google Shape;361;p29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9"/>
          <p:cNvSpPr txBox="1">
            <a:spLocks noGrp="1"/>
          </p:cNvSpPr>
          <p:nvPr>
            <p:ph type="sldNum" idx="12"/>
          </p:nvPr>
        </p:nvSpPr>
        <p:spPr>
          <a:xfrm>
            <a:off x="7764405" y="221796"/>
            <a:ext cx="628649" cy="575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Century Gothic"/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t>17</a:t>
            </a:fld>
            <a:endParaRPr>
              <a:solidFill>
                <a:srgbClr val="FFFFFF"/>
              </a:solidFill>
            </a:endParaRPr>
          </a:p>
        </p:txBody>
      </p:sp>
      <p:grpSp>
        <p:nvGrpSpPr>
          <p:cNvPr id="364" name="Google Shape;364;p29"/>
          <p:cNvGrpSpPr/>
          <p:nvPr/>
        </p:nvGrpSpPr>
        <p:grpSpPr>
          <a:xfrm>
            <a:off x="965200" y="1743528"/>
            <a:ext cx="7219037" cy="2566104"/>
            <a:chOff x="0" y="453"/>
            <a:chExt cx="7219037" cy="2566104"/>
          </a:xfrm>
        </p:grpSpPr>
        <p:sp>
          <p:nvSpPr>
            <p:cNvPr id="365" name="Google Shape;365;p29"/>
            <p:cNvSpPr/>
            <p:nvPr/>
          </p:nvSpPr>
          <p:spPr>
            <a:xfrm>
              <a:off x="0" y="1932325"/>
              <a:ext cx="7219037" cy="634232"/>
            </a:xfrm>
            <a:prstGeom prst="rect">
              <a:avLst/>
            </a:prstGeom>
            <a:gradFill>
              <a:gsLst>
                <a:gs pos="0">
                  <a:srgbClr val="E96B8D"/>
                </a:gs>
                <a:gs pos="100000">
                  <a:srgbClr val="BF2552"/>
                </a:gs>
              </a:gsLst>
              <a:lin ang="5400000" scaled="0"/>
            </a:gradFill>
            <a:ln>
              <a:noFill/>
            </a:ln>
            <a:effectLst>
              <a:outerShdw blurRad="38100" dist="25400" dir="5400000" rotWithShape="0">
                <a:srgbClr val="000000">
                  <a:alpha val="4470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9"/>
            <p:cNvSpPr txBox="1"/>
            <p:nvPr/>
          </p:nvSpPr>
          <p:spPr>
            <a:xfrm>
              <a:off x="0" y="1932325"/>
              <a:ext cx="7219037" cy="634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5325" tIns="85325" rIns="85325" bIns="853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entury Gothic"/>
                <a:buNone/>
              </a:pPr>
              <a:r>
                <a:rPr lang="en-US" sz="1200" b="0" i="0" dirty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What is the CO2e impact on the goods or services</a:t>
              </a:r>
              <a:endParaRPr sz="12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7" name="Google Shape;367;p29"/>
            <p:cNvSpPr/>
            <p:nvPr/>
          </p:nvSpPr>
          <p:spPr>
            <a:xfrm rot="10800000">
              <a:off x="0" y="966389"/>
              <a:ext cx="7219037" cy="975449"/>
            </a:xfrm>
            <a:prstGeom prst="upArrowCallout">
              <a:avLst>
                <a:gd name="adj1" fmla="val 25000"/>
                <a:gd name="adj2" fmla="val 25000"/>
                <a:gd name="adj3" fmla="val 25000"/>
                <a:gd name="adj4" fmla="val 64977"/>
              </a:avLst>
            </a:prstGeom>
            <a:gradFill>
              <a:gsLst>
                <a:gs pos="0">
                  <a:srgbClr val="6BE9E2"/>
                </a:gs>
                <a:gs pos="100000">
                  <a:srgbClr val="25BFB6"/>
                </a:gs>
              </a:gsLst>
              <a:lin ang="5400000" scaled="0"/>
            </a:gradFill>
            <a:ln>
              <a:noFill/>
            </a:ln>
            <a:effectLst>
              <a:outerShdw blurRad="38100" dist="25400" dir="5400000" rotWithShape="0">
                <a:srgbClr val="000000">
                  <a:alpha val="4470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9"/>
            <p:cNvSpPr txBox="1"/>
            <p:nvPr/>
          </p:nvSpPr>
          <p:spPr>
            <a:xfrm>
              <a:off x="0" y="966389"/>
              <a:ext cx="7219037" cy="633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5325" tIns="85325" rIns="85325" bIns="853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entury Gothic"/>
                <a:buNone/>
              </a:pPr>
              <a:r>
                <a:rPr lang="en-US" sz="12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What type of activity or process is being conducted</a:t>
              </a:r>
              <a:endParaRPr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9" name="Google Shape;369;p29"/>
            <p:cNvSpPr/>
            <p:nvPr/>
          </p:nvSpPr>
          <p:spPr>
            <a:xfrm rot="10800000">
              <a:off x="0" y="453"/>
              <a:ext cx="7219037" cy="975449"/>
            </a:xfrm>
            <a:prstGeom prst="upArrowCallout">
              <a:avLst>
                <a:gd name="adj1" fmla="val 25000"/>
                <a:gd name="adj2" fmla="val 25000"/>
                <a:gd name="adj3" fmla="val 25000"/>
                <a:gd name="adj4" fmla="val 64977"/>
              </a:avLst>
            </a:prstGeom>
            <a:gradFill>
              <a:gsLst>
                <a:gs pos="0">
                  <a:srgbClr val="E9836A"/>
                </a:gs>
                <a:gs pos="100000">
                  <a:srgbClr val="BE4525"/>
                </a:gs>
              </a:gsLst>
              <a:lin ang="5400000" scaled="0"/>
            </a:gradFill>
            <a:ln>
              <a:noFill/>
            </a:ln>
            <a:effectLst>
              <a:outerShdw blurRad="38100" dist="25400" dir="5400000" rotWithShape="0">
                <a:srgbClr val="000000">
                  <a:alpha val="4470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9"/>
            <p:cNvSpPr txBox="1"/>
            <p:nvPr/>
          </p:nvSpPr>
          <p:spPr>
            <a:xfrm>
              <a:off x="0" y="453"/>
              <a:ext cx="7219037" cy="3423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5325" tIns="85325" rIns="85325" bIns="853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entury Gothic"/>
                <a:buNone/>
              </a:pPr>
              <a:r>
                <a:rPr lang="en-US" sz="12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What products and services are being referenced, identification schema may include:</a:t>
              </a:r>
              <a:endParaRPr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0" y="342836"/>
              <a:ext cx="1804759" cy="291659"/>
            </a:xfrm>
            <a:prstGeom prst="rect">
              <a:avLst/>
            </a:prstGeom>
            <a:solidFill>
              <a:srgbClr val="F4CDD4">
                <a:alpha val="89803"/>
              </a:srgbClr>
            </a:solidFill>
            <a:ln w="9525" cap="rnd" cmpd="sng">
              <a:solidFill>
                <a:srgbClr val="F4CDD4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9"/>
            <p:cNvSpPr txBox="1"/>
            <p:nvPr/>
          </p:nvSpPr>
          <p:spPr>
            <a:xfrm>
              <a:off x="0" y="342836"/>
              <a:ext cx="1804759" cy="2916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6875" tIns="10150" rIns="56875" bIns="10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9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ISO Codes</a:t>
              </a:r>
              <a:endParaRPr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1804759" y="342836"/>
              <a:ext cx="1804759" cy="291659"/>
            </a:xfrm>
            <a:prstGeom prst="rect">
              <a:avLst/>
            </a:prstGeom>
            <a:solidFill>
              <a:srgbClr val="CCCFF4">
                <a:alpha val="89803"/>
              </a:srgbClr>
            </a:solidFill>
            <a:ln w="9525" cap="rnd" cmpd="sng">
              <a:solidFill>
                <a:srgbClr val="CCCFF4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9"/>
            <p:cNvSpPr txBox="1"/>
            <p:nvPr/>
          </p:nvSpPr>
          <p:spPr>
            <a:xfrm>
              <a:off x="1804759" y="342836"/>
              <a:ext cx="1804759" cy="2916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6875" tIns="10150" rIns="56875" bIns="10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900" b="0" i="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GS1 (barcodes)</a:t>
              </a:r>
              <a:endParaRPr sz="9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3609518" y="342836"/>
              <a:ext cx="1804759" cy="291659"/>
            </a:xfrm>
            <a:prstGeom prst="rect">
              <a:avLst/>
            </a:prstGeom>
            <a:solidFill>
              <a:srgbClr val="CCF4CC">
                <a:alpha val="89803"/>
              </a:srgbClr>
            </a:solidFill>
            <a:ln w="9525" cap="rnd" cmpd="sng">
              <a:solidFill>
                <a:srgbClr val="CCF4CC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9"/>
            <p:cNvSpPr txBox="1"/>
            <p:nvPr/>
          </p:nvSpPr>
          <p:spPr>
            <a:xfrm>
              <a:off x="3609518" y="342836"/>
              <a:ext cx="1804759" cy="2916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6875" tIns="10150" rIns="56875" bIns="10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9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SIC or standard descriptors </a:t>
              </a:r>
              <a:r>
                <a:rPr lang="en-US" sz="9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of</a:t>
              </a:r>
              <a:r>
                <a:rPr lang="en-US" sz="9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service definitions</a:t>
              </a:r>
              <a:endParaRPr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5414277" y="342836"/>
              <a:ext cx="1804759" cy="291659"/>
            </a:xfrm>
            <a:prstGeom prst="rect">
              <a:avLst/>
            </a:prstGeom>
            <a:solidFill>
              <a:srgbClr val="F4CFCC">
                <a:alpha val="89803"/>
              </a:srgbClr>
            </a:solidFill>
            <a:ln w="9525" cap="rnd" cmpd="sng">
              <a:solidFill>
                <a:srgbClr val="F4CFCC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9"/>
            <p:cNvSpPr txBox="1"/>
            <p:nvPr/>
          </p:nvSpPr>
          <p:spPr>
            <a:xfrm>
              <a:off x="5414277" y="342836"/>
              <a:ext cx="1804759" cy="2916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6875" tIns="10150" rIns="56875" bIns="10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9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LCA references</a:t>
              </a:r>
              <a:endParaRPr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0"/>
          <p:cNvSpPr txBox="1">
            <a:spLocks noGrp="1"/>
          </p:cNvSpPr>
          <p:nvPr>
            <p:ph type="title"/>
          </p:nvPr>
        </p:nvSpPr>
        <p:spPr>
          <a:xfrm>
            <a:off x="866226" y="730250"/>
            <a:ext cx="6928200" cy="63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2160"/>
              <a:buFont typeface="Century Gothic"/>
              <a:buNone/>
            </a:pPr>
            <a:r>
              <a:rPr lang="en-US" sz="2460" dirty="0">
                <a:solidFill>
                  <a:srgbClr val="EBEBEB"/>
                </a:solidFill>
              </a:rPr>
              <a:t>Carbon-ML Ecosystem - How </a:t>
            </a:r>
            <a:endParaRPr sz="2460" dirty="0">
              <a:solidFill>
                <a:srgbClr val="EBEBE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2160"/>
              <a:buFont typeface="Century Gothic"/>
              <a:buNone/>
            </a:pPr>
            <a:r>
              <a:rPr lang="en-US" sz="2460" dirty="0">
                <a:solidFill>
                  <a:srgbClr val="EBEBEB"/>
                </a:solidFill>
              </a:rPr>
              <a:t>was this fact about CO2e assessed / derived</a:t>
            </a:r>
            <a:endParaRPr sz="2460" dirty="0"/>
          </a:p>
        </p:txBody>
      </p:sp>
      <p:grpSp>
        <p:nvGrpSpPr>
          <p:cNvPr id="386" name="Google Shape;386;p30"/>
          <p:cNvGrpSpPr/>
          <p:nvPr/>
        </p:nvGrpSpPr>
        <p:grpSpPr>
          <a:xfrm>
            <a:off x="1277061" y="2203846"/>
            <a:ext cx="6595313" cy="2295000"/>
            <a:chOff x="311861" y="9922"/>
            <a:chExt cx="6595313" cy="2295000"/>
          </a:xfrm>
        </p:grpSpPr>
        <p:sp>
          <p:nvSpPr>
            <p:cNvPr id="387" name="Google Shape;387;p30"/>
            <p:cNvSpPr/>
            <p:nvPr/>
          </p:nvSpPr>
          <p:spPr>
            <a:xfrm>
              <a:off x="695768" y="9922"/>
              <a:ext cx="1200937" cy="1200937"/>
            </a:xfrm>
            <a:prstGeom prst="ellipse">
              <a:avLst/>
            </a:prstGeom>
            <a:solidFill>
              <a:srgbClr val="E33B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951705" y="265859"/>
              <a:ext cx="689062" cy="689062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311862" y="1584922"/>
              <a:ext cx="19687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0"/>
            <p:cNvSpPr txBox="1"/>
            <p:nvPr/>
          </p:nvSpPr>
          <p:spPr>
            <a:xfrm>
              <a:off x="311861" y="1499326"/>
              <a:ext cx="19687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entury Gothic"/>
                <a:buNone/>
              </a:pPr>
              <a:r>
                <a:rPr lang="en-US" sz="1400" b="0" i="0" cap="none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HOW DID A CARBON FACTOR CHANGE</a:t>
              </a:r>
              <a:endParaRPr sz="14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3009049" y="9922"/>
              <a:ext cx="1200937" cy="120093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3264987" y="265859"/>
              <a:ext cx="689062" cy="689062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2625143" y="1584922"/>
              <a:ext cx="19687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0"/>
            <p:cNvSpPr txBox="1"/>
            <p:nvPr/>
          </p:nvSpPr>
          <p:spPr>
            <a:xfrm>
              <a:off x="2622425" y="1499326"/>
              <a:ext cx="19687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entury Gothic"/>
                <a:buNone/>
              </a:pPr>
              <a:r>
                <a:rPr lang="en-US" sz="1400" b="0" i="0" cap="none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WHAT WAS THE CO2e AMOUNT </a:t>
              </a:r>
              <a:r>
                <a:rPr lang="en-US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&amp;</a:t>
              </a:r>
              <a:r>
                <a:rPr lang="en-US" sz="1400" b="0" i="0" cap="none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LCA TYPE METHODOLOGY USED</a:t>
              </a:r>
              <a:endParaRPr sz="14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5322331" y="9922"/>
              <a:ext cx="1200937" cy="1200937"/>
            </a:xfrm>
            <a:prstGeom prst="ellipse">
              <a:avLst/>
            </a:prstGeom>
            <a:solidFill>
              <a:srgbClr val="E693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5578268" y="265859"/>
              <a:ext cx="689062" cy="68906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4938424" y="1584922"/>
              <a:ext cx="19687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0"/>
            <p:cNvSpPr txBox="1"/>
            <p:nvPr/>
          </p:nvSpPr>
          <p:spPr>
            <a:xfrm>
              <a:off x="4938424" y="1344971"/>
              <a:ext cx="19687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entury Gothic"/>
                <a:buNone/>
              </a:pPr>
              <a:r>
                <a:rPr lang="en-US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MAY</a:t>
              </a:r>
              <a:r>
                <a:rPr lang="en-US" sz="1400" b="0" i="0" cap="none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INCLUDE ASSIGNMENT OF OFFSETS/</a:t>
              </a:r>
              <a:r>
                <a:rPr lang="en-US" sz="1400" b="0" i="0" cap="all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Removal instruments TO PRODUCTS</a:t>
              </a:r>
              <a:endParaRPr sz="1400" cap="all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E64F79-4D21-4952-B595-9C31135D10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1"/>
          <p:cNvSpPr txBox="1">
            <a:spLocks noGrp="1"/>
          </p:cNvSpPr>
          <p:nvPr>
            <p:ph type="title"/>
          </p:nvPr>
        </p:nvSpPr>
        <p:spPr>
          <a:xfrm>
            <a:off x="363425" y="495807"/>
            <a:ext cx="7241100" cy="8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</a:pPr>
            <a:r>
              <a:rPr lang="en-US" sz="2700" dirty="0"/>
              <a:t>Carbon-ML Ecosystem - </a:t>
            </a:r>
            <a:endParaRPr sz="2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</a:pPr>
            <a:r>
              <a:rPr lang="en-US" sz="2700" dirty="0"/>
              <a:t>When a CO2e fact occurs or is declared</a:t>
            </a:r>
            <a:endParaRPr sz="2700" dirty="0"/>
          </a:p>
        </p:txBody>
      </p:sp>
      <p:grpSp>
        <p:nvGrpSpPr>
          <p:cNvPr id="404" name="Google Shape;404;p31"/>
          <p:cNvGrpSpPr/>
          <p:nvPr/>
        </p:nvGrpSpPr>
        <p:grpSpPr>
          <a:xfrm>
            <a:off x="371644" y="1721503"/>
            <a:ext cx="8185349" cy="2917541"/>
            <a:chOff x="8229" y="12505"/>
            <a:chExt cx="8185349" cy="2917541"/>
          </a:xfrm>
        </p:grpSpPr>
        <p:sp>
          <p:nvSpPr>
            <p:cNvPr id="405" name="Google Shape;405;p31"/>
            <p:cNvSpPr/>
            <p:nvPr/>
          </p:nvSpPr>
          <p:spPr>
            <a:xfrm>
              <a:off x="582209" y="13617"/>
              <a:ext cx="856200" cy="8562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8229" y="990495"/>
              <a:ext cx="2644068" cy="378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 txBox="1"/>
            <p:nvPr/>
          </p:nvSpPr>
          <p:spPr>
            <a:xfrm>
              <a:off x="214783" y="992877"/>
              <a:ext cx="1783500" cy="37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entury Gothic"/>
                <a:buNone/>
              </a:pPr>
              <a:r>
                <a:rPr lang="en-US" b="1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Point in Time event</a:t>
              </a:r>
              <a:r>
                <a:rPr lang="en-US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: </a:t>
              </a:r>
              <a:r>
                <a:rPr lang="en-US" sz="1400" b="0" i="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ISO standard time convention</a:t>
              </a:r>
              <a:endParaRPr sz="14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107109" y="1427706"/>
              <a:ext cx="2446308" cy="15023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669927" y="13617"/>
              <a:ext cx="856200" cy="8562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2874888" y="990495"/>
              <a:ext cx="2446308" cy="378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 txBox="1"/>
            <p:nvPr/>
          </p:nvSpPr>
          <p:spPr>
            <a:xfrm>
              <a:off x="2874888" y="990495"/>
              <a:ext cx="2446308" cy="378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entury Gothic"/>
                <a:buNone/>
              </a:pPr>
              <a:r>
                <a:rPr lang="en-US" sz="1400" b="1" i="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Relative elapsed time</a:t>
              </a:r>
              <a:r>
                <a:rPr lang="en-US" sz="1400" b="0" i="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:</a:t>
              </a:r>
              <a:endParaRPr sz="14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2879022" y="1277351"/>
              <a:ext cx="2446308" cy="15023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 txBox="1"/>
            <p:nvPr/>
          </p:nvSpPr>
          <p:spPr>
            <a:xfrm>
              <a:off x="2879022" y="1277351"/>
              <a:ext cx="2446308" cy="15023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entury Gothic"/>
                <a:buNone/>
              </a:pPr>
              <a:r>
                <a:rPr lang="en-US" sz="1100" b="0" i="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Relative to the location where something occurred, </a:t>
              </a:r>
              <a:endParaRPr sz="11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38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entury Gothic"/>
                <a:buNone/>
              </a:pPr>
              <a:r>
                <a:rPr lang="en-US" sz="1100" b="0" i="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As an absolute reference to an event.</a:t>
              </a:r>
              <a:endParaRPr sz="11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6478115" y="12505"/>
              <a:ext cx="856200" cy="8562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5747270" y="992942"/>
              <a:ext cx="2446308" cy="378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 txBox="1"/>
            <p:nvPr/>
          </p:nvSpPr>
          <p:spPr>
            <a:xfrm>
              <a:off x="5747270" y="992942"/>
              <a:ext cx="2446308" cy="378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entury Gothic"/>
                <a:buNone/>
              </a:pPr>
              <a:r>
                <a:rPr lang="en-US" sz="14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Examples:</a:t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5735528" y="1275128"/>
              <a:ext cx="2446308" cy="15023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 txBox="1"/>
            <p:nvPr/>
          </p:nvSpPr>
          <p:spPr>
            <a:xfrm>
              <a:off x="5735528" y="1275128"/>
              <a:ext cx="2446308" cy="15023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marR="0" lvl="0" indent="-1841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entury Gothic"/>
                <a:buAutoNum type="arabicPeriod"/>
              </a:pPr>
              <a:r>
                <a:rPr lang="en-US" sz="11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Process start, end, completion</a:t>
              </a:r>
              <a:endParaRPr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285750" marR="0" lvl="0" indent="-1841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entury Gothic"/>
                <a:buAutoNum type="arabicPeriod"/>
              </a:pPr>
              <a:r>
                <a:rPr lang="en-US" sz="11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Product event </a:t>
              </a:r>
              <a:endParaRPr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285750" marR="0" lvl="0" indent="-1841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entury Gothic"/>
                <a:buAutoNum type="arabicPeriod"/>
              </a:pPr>
              <a:r>
                <a:rPr lang="en-US" sz="11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Time of system and data entry update</a:t>
              </a:r>
              <a:endParaRPr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285750" marR="0" lvl="0" indent="-1841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entury Gothic"/>
                <a:buAutoNum type="arabicPeriod"/>
              </a:pPr>
              <a:r>
                <a:rPr lang="en-US" sz="11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Service initiation, completion</a:t>
              </a:r>
              <a:endParaRPr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285750" marR="0" lvl="0" indent="-1841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entury Gothic"/>
                <a:buAutoNum type="arabicPeriod"/>
              </a:pPr>
              <a:r>
                <a:rPr lang="en-US" sz="11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Product or process expiration</a:t>
              </a:r>
              <a:endParaRPr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285750" marR="0" lvl="0" indent="-1841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entury Gothic"/>
                <a:buAutoNum type="arabicPeriod"/>
              </a:pPr>
              <a:r>
                <a:rPr lang="en-US" sz="11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Credit remediation expiration</a:t>
              </a:r>
              <a:endParaRPr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10E729-6E7B-4023-9F6A-CC47D77BD1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"/>
          <p:cNvSpPr txBox="1">
            <a:spLocks noGrp="1"/>
          </p:cNvSpPr>
          <p:nvPr>
            <p:ph type="title"/>
          </p:nvPr>
        </p:nvSpPr>
        <p:spPr>
          <a:xfrm>
            <a:off x="866215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2400"/>
              <a:buFont typeface="Century Gothic"/>
              <a:buNone/>
            </a:pPr>
            <a:r>
              <a:rPr lang="en-US">
                <a:solidFill>
                  <a:srgbClr val="EBEBEB"/>
                </a:solidFill>
              </a:rPr>
              <a:t>Carbon-ML About Us</a:t>
            </a:r>
            <a:endParaRPr/>
          </a:p>
        </p:txBody>
      </p:sp>
      <p:pic>
        <p:nvPicPr>
          <p:cNvPr id="217" name="Google Shape;21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084" y="2763427"/>
            <a:ext cx="2717398" cy="530223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pic>
      <p:sp>
        <p:nvSpPr>
          <p:cNvPr id="218" name="Google Shape;218;p19"/>
          <p:cNvSpPr txBox="1">
            <a:spLocks noGrp="1"/>
          </p:cNvSpPr>
          <p:nvPr>
            <p:ph type="body" idx="1"/>
          </p:nvPr>
        </p:nvSpPr>
        <p:spPr>
          <a:xfrm>
            <a:off x="3203082" y="2726871"/>
            <a:ext cx="5468220" cy="1787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57175" lvl="0" indent="-26765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r>
              <a:rPr lang="en-US" sz="1100" b="0" i="0" dirty="0">
                <a:latin typeface="Century Gothic"/>
                <a:ea typeface="Century Gothic"/>
                <a:cs typeface="Century Gothic"/>
                <a:sym typeface="Century Gothic"/>
              </a:rPr>
              <a:t> finance and technology </a:t>
            </a:r>
            <a:r>
              <a:rPr lang="en-US" sz="1100" dirty="0">
                <a:latin typeface="Century Gothic"/>
                <a:ea typeface="Century Gothic"/>
                <a:cs typeface="Century Gothic"/>
                <a:sym typeface="Century Gothic"/>
              </a:rPr>
              <a:t>incubator</a:t>
            </a:r>
            <a:r>
              <a:rPr lang="en-US" sz="1100" b="0" i="0" dirty="0">
                <a:latin typeface="Century Gothic"/>
                <a:ea typeface="Century Gothic"/>
                <a:cs typeface="Century Gothic"/>
                <a:sym typeface="Century Gothic"/>
              </a:rPr>
              <a:t> creating climate change solutions. Our impact comes from a global network of resources and knowledge built over decades spent in the carbon, finance and technology sectors.</a:t>
            </a:r>
            <a:endParaRPr dirty="0"/>
          </a:p>
          <a:p>
            <a:pPr marL="257175" lvl="0" indent="-197802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None/>
            </a:pPr>
            <a:endParaRPr sz="1100" b="0" i="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57175" lvl="0" indent="-267652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Char char="•"/>
            </a:pPr>
            <a:r>
              <a:rPr lang="en-US" sz="1100" b="0" i="0" dirty="0">
                <a:latin typeface="Century Gothic"/>
                <a:ea typeface="Century Gothic"/>
                <a:cs typeface="Century Gothic"/>
                <a:sym typeface="Century Gothic"/>
              </a:rPr>
              <a:t>Oxy Low Carbon Ventures, LLC (OLCV), a subsidiary of Occidental, </a:t>
            </a:r>
            <a:r>
              <a:rPr lang="en-US" sz="1100" dirty="0">
                <a:latin typeface="Century Gothic"/>
                <a:ea typeface="Century Gothic"/>
                <a:cs typeface="Century Gothic"/>
                <a:sym typeface="Century Gothic"/>
              </a:rPr>
              <a:t>Petroleum</a:t>
            </a:r>
            <a:endParaRPr sz="11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57175" lvl="0" indent="-22479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600"/>
              <a:buNone/>
            </a:pPr>
            <a:endParaRPr sz="600" dirty="0"/>
          </a:p>
        </p:txBody>
      </p:sp>
      <p:pic>
        <p:nvPicPr>
          <p:cNvPr id="220" name="Google Shape;22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91676" y="3673521"/>
            <a:ext cx="2311405" cy="451006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9"/>
          <p:cNvSpPr txBox="1"/>
          <p:nvPr/>
        </p:nvSpPr>
        <p:spPr>
          <a:xfrm>
            <a:off x="726623" y="1804306"/>
            <a:ext cx="7874936" cy="85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Carbon-ML project is developing an open-source ecosystem </a:t>
            </a:r>
            <a:r>
              <a:rPr lang="en-US" sz="11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</a:t>
            </a:r>
            <a:r>
              <a:rPr lang="en-US" sz="1100" b="0" i="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provid</a:t>
            </a:r>
            <a:r>
              <a:rPr lang="en-US" sz="11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</a:t>
            </a:r>
            <a:r>
              <a:rPr lang="en-US" sz="1100" b="0" i="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declarations of measurements for embodied carbon in any product or service.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Carbon-ML is incubated by </a:t>
            </a:r>
            <a:r>
              <a:rPr lang="en-US" sz="11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/>
              </a:rPr>
              <a:t>Carbon Finance Labs</a:t>
            </a:r>
            <a:r>
              <a:rPr lang="en-US" sz="1100" b="0" i="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in partnership with </a:t>
            </a:r>
            <a:r>
              <a:rPr lang="en-US" sz="11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/>
              </a:rPr>
              <a:t>Oxy Low Carbon Ventures</a:t>
            </a:r>
            <a:r>
              <a:rPr lang="en-US" sz="1100" b="0" i="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r>
              <a:rPr lang="en-US" sz="11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with a goal</a:t>
            </a:r>
            <a:r>
              <a:rPr lang="en-US" sz="1100" b="0" i="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to evolve into an independently governed project.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3DC615-AACF-44B3-BF8E-B1272D999A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866225" y="612825"/>
            <a:ext cx="6571200" cy="734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2160"/>
              <a:buFont typeface="Century Gothic"/>
              <a:buNone/>
            </a:pPr>
            <a:r>
              <a:rPr lang="en-US" sz="2560" dirty="0">
                <a:solidFill>
                  <a:srgbClr val="EBEBEB"/>
                </a:solidFill>
              </a:rPr>
              <a:t>Carbon-ML Ecosystem - </a:t>
            </a:r>
            <a:endParaRPr sz="2560" dirty="0">
              <a:solidFill>
                <a:srgbClr val="EBEBE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2160"/>
              <a:buFont typeface="Century Gothic"/>
              <a:buNone/>
            </a:pPr>
            <a:r>
              <a:rPr lang="en-US" sz="2560" dirty="0">
                <a:solidFill>
                  <a:srgbClr val="EBEBEB"/>
                </a:solidFill>
              </a:rPr>
              <a:t>Where did the activity occur</a:t>
            </a:r>
            <a:endParaRPr sz="2560" dirty="0"/>
          </a:p>
        </p:txBody>
      </p:sp>
      <p:grpSp>
        <p:nvGrpSpPr>
          <p:cNvPr id="427" name="Google Shape;427;p32"/>
          <p:cNvGrpSpPr/>
          <p:nvPr/>
        </p:nvGrpSpPr>
        <p:grpSpPr>
          <a:xfrm>
            <a:off x="965200" y="2041807"/>
            <a:ext cx="7219037" cy="2314279"/>
            <a:chOff x="0" y="282"/>
            <a:chExt cx="7219037" cy="2314279"/>
          </a:xfrm>
        </p:grpSpPr>
        <p:sp>
          <p:nvSpPr>
            <p:cNvPr id="428" name="Google Shape;428;p32"/>
            <p:cNvSpPr/>
            <p:nvPr/>
          </p:nvSpPr>
          <p:spPr>
            <a:xfrm>
              <a:off x="0" y="282"/>
              <a:ext cx="7219037" cy="661222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200019" y="149057"/>
              <a:ext cx="363672" cy="363672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763712" y="282"/>
              <a:ext cx="6455324" cy="6612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2"/>
            <p:cNvSpPr txBox="1"/>
            <p:nvPr/>
          </p:nvSpPr>
          <p:spPr>
            <a:xfrm>
              <a:off x="763712" y="282"/>
              <a:ext cx="6455324" cy="6612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9975" tIns="69975" rIns="69975" bIns="699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entury Gothic"/>
                <a:buNone/>
              </a:pPr>
              <a:r>
                <a:rPr lang="en-US" sz="24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Point or Service Route</a:t>
              </a:r>
              <a:endPara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0" y="826811"/>
              <a:ext cx="7219037" cy="661222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200019" y="975586"/>
              <a:ext cx="363672" cy="363672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763712" y="826811"/>
              <a:ext cx="6455324" cy="6612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2"/>
            <p:cNvSpPr txBox="1"/>
            <p:nvPr/>
          </p:nvSpPr>
          <p:spPr>
            <a:xfrm>
              <a:off x="763712" y="826811"/>
              <a:ext cx="6455324" cy="6612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9975" tIns="69975" rIns="69975" bIns="699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entury Gothic"/>
                <a:buNone/>
              </a:pPr>
              <a:r>
                <a:rPr lang="en-US" sz="2400" b="0" i="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 point along the supply chain</a:t>
              </a:r>
              <a:endParaRPr sz="24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0" y="1653339"/>
              <a:ext cx="7219037" cy="661222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200019" y="1802114"/>
              <a:ext cx="363672" cy="36367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63712" y="1653339"/>
              <a:ext cx="6455324" cy="6612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2"/>
            <p:cNvSpPr txBox="1"/>
            <p:nvPr/>
          </p:nvSpPr>
          <p:spPr>
            <a:xfrm>
              <a:off x="763712" y="1653339"/>
              <a:ext cx="6455324" cy="6612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9975" tIns="69975" rIns="69975" bIns="699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entury Gothic"/>
                <a:buNone/>
              </a:pPr>
              <a:r>
                <a:rPr lang="en-US" sz="2400" b="0" i="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GIS/ISO standards for maps </a:t>
              </a:r>
              <a:r>
                <a:rPr lang="en-US" sz="240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/ geo </a:t>
              </a:r>
              <a:r>
                <a:rPr lang="en-US" sz="2400" b="0" i="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locations</a:t>
              </a:r>
              <a:endParaRPr sz="24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A38DB9-D22C-4F2C-82D9-B146EDD50F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941A00A-6DBB-4986-9319-1C9B54246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&lt;</a:t>
            </a:r>
            <a:r>
              <a:rPr lang="en-US" b="1" dirty="0" err="1"/>
              <a:t>CarML</a:t>
            </a:r>
            <a:r>
              <a:rPr lang="en-US" b="1" dirty="0"/>
              <a:t>&gt;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ACB9B31-597E-4E62-A95C-B32CBF283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1670" y="1987823"/>
            <a:ext cx="2818159" cy="1712868"/>
          </a:xfrm>
        </p:spPr>
        <p:txBody>
          <a:bodyPr>
            <a:normAutofit/>
          </a:bodyPr>
          <a:lstStyle/>
          <a:p>
            <a:r>
              <a:rPr lang="en-US" sz="3200" b="1" dirty="0"/>
              <a:t>Examples and Use Cases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82088F-13E9-4730-8BAE-D6659E3845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2333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Twix&amp;#174; Caramel Cookie Bars, 1.79 oz, 36/BX">
            <a:extLst>
              <a:ext uri="{FF2B5EF4-FFF2-40B4-BE49-F238E27FC236}">
                <a16:creationId xmlns:a16="http://schemas.microsoft.com/office/drawing/2014/main" id="{582F357E-F6E8-B242-874D-CA42AC160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891" y="1146490"/>
            <a:ext cx="706929" cy="706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wix&amp;#174; Caramel Cookie Bars, 1.79 oz, 36/BX">
            <a:extLst>
              <a:ext uri="{FF2B5EF4-FFF2-40B4-BE49-F238E27FC236}">
                <a16:creationId xmlns:a16="http://schemas.microsoft.com/office/drawing/2014/main" id="{03325645-1C56-D84F-8725-00E7F574D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73" y="820903"/>
            <a:ext cx="706929" cy="67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C800B6-8D4C-8B4F-8FF1-E77D0EA1F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063" y="363882"/>
            <a:ext cx="7290708" cy="507343"/>
          </a:xfrm>
        </p:spPr>
        <p:txBody>
          <a:bodyPr/>
          <a:lstStyle/>
          <a:p>
            <a:r>
              <a:rPr lang="en-US" dirty="0"/>
              <a:t>Barcodes for product CO2e declarations</a:t>
            </a:r>
          </a:p>
        </p:txBody>
      </p: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2D0FFEC4-3EC5-1342-BF1C-A5B2A8C301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011" y="1374456"/>
            <a:ext cx="1003852" cy="666681"/>
          </a:xfrm>
          <a:prstGeom prst="rect">
            <a:avLst/>
          </a:prstGeom>
        </p:spPr>
      </p:pic>
      <p:sp>
        <p:nvSpPr>
          <p:cNvPr id="8" name="Can 7">
            <a:extLst>
              <a:ext uri="{FF2B5EF4-FFF2-40B4-BE49-F238E27FC236}">
                <a16:creationId xmlns:a16="http://schemas.microsoft.com/office/drawing/2014/main" id="{8D212773-4DF2-D943-B586-FE8AB2CC883B}"/>
              </a:ext>
            </a:extLst>
          </p:cNvPr>
          <p:cNvSpPr/>
          <p:nvPr/>
        </p:nvSpPr>
        <p:spPr>
          <a:xfrm>
            <a:off x="1804188" y="1593900"/>
            <a:ext cx="1003852" cy="1158779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/>
                </a:solidFill>
              </a:rPr>
              <a:t>Product GS1</a:t>
            </a:r>
          </a:p>
          <a:p>
            <a:pPr algn="ctr"/>
            <a:r>
              <a:rPr lang="en-US" sz="1050" dirty="0">
                <a:solidFill>
                  <a:schemeClr val="tx2"/>
                </a:solidFill>
              </a:rPr>
              <a:t>100m FMCG</a:t>
            </a: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5BA1E648-3B13-5C48-9687-2D396F098C43}"/>
              </a:ext>
            </a:extLst>
          </p:cNvPr>
          <p:cNvSpPr/>
          <p:nvPr/>
        </p:nvSpPr>
        <p:spPr>
          <a:xfrm>
            <a:off x="1843294" y="2799296"/>
            <a:ext cx="1003852" cy="1158779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/>
                </a:solidFill>
              </a:rPr>
              <a:t>LCA data taxonomy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3D68F83B-F52C-5B4A-83D0-75CE8344FD22}"/>
              </a:ext>
            </a:extLst>
          </p:cNvPr>
          <p:cNvSpPr/>
          <p:nvPr/>
        </p:nvSpPr>
        <p:spPr>
          <a:xfrm>
            <a:off x="1871911" y="4004692"/>
            <a:ext cx="1003852" cy="994172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/>
                </a:solidFill>
              </a:rPr>
              <a:t>Reuters entity library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BE58411-BC21-A34F-BB42-6687C28A0374}"/>
              </a:ext>
            </a:extLst>
          </p:cNvPr>
          <p:cNvSpPr/>
          <p:nvPr/>
        </p:nvSpPr>
        <p:spPr>
          <a:xfrm>
            <a:off x="3388242" y="2571750"/>
            <a:ext cx="2764465" cy="1930337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Xml.1.0 &lt;</a:t>
            </a:r>
            <a:r>
              <a:rPr lang="en-US" sz="1200" dirty="0" err="1">
                <a:solidFill>
                  <a:schemeClr val="tx1"/>
                </a:solidFill>
              </a:rPr>
              <a:t>carml</a:t>
            </a:r>
            <a:r>
              <a:rPr lang="en-US" sz="1200" dirty="0">
                <a:solidFill>
                  <a:schemeClr val="tx1"/>
                </a:solidFill>
              </a:rPr>
              <a:t> 0.1&gt;</a:t>
            </a:r>
          </a:p>
          <a:p>
            <a:pPr algn="ctr"/>
            <a:r>
              <a:rPr lang="en-US" sz="2400" dirty="0" err="1">
                <a:solidFill>
                  <a:srgbClr val="FF0000"/>
                </a:solidFill>
              </a:rPr>
              <a:t>Key</a:t>
            </a:r>
            <a:r>
              <a:rPr lang="en-US" sz="2400" dirty="0" err="1">
                <a:solidFill>
                  <a:schemeClr val="tx1"/>
                </a:solidFill>
              </a:rPr>
              <a:t>,</a:t>
            </a:r>
            <a:r>
              <a:rPr lang="en-US" sz="2400" dirty="0" err="1">
                <a:solidFill>
                  <a:schemeClr val="accent1"/>
                </a:solidFill>
              </a:rPr>
              <a:t>Value</a:t>
            </a:r>
            <a:endParaRPr lang="en-US" sz="2400" dirty="0">
              <a:solidFill>
                <a:schemeClr val="accent1"/>
              </a:solidFill>
            </a:endParaRPr>
          </a:p>
          <a:p>
            <a:pPr algn="ctr"/>
            <a:r>
              <a:rPr lang="en-US" sz="1050" dirty="0">
                <a:solidFill>
                  <a:srgbClr val="FF0000"/>
                </a:solidFill>
              </a:rPr>
              <a:t>&lt;Product  GS1&gt;</a:t>
            </a:r>
            <a:r>
              <a:rPr lang="en-US" sz="1050" dirty="0">
                <a:solidFill>
                  <a:schemeClr val="tx1"/>
                </a:solidFill>
              </a:rPr>
              <a:t>,</a:t>
            </a:r>
            <a:r>
              <a:rPr lang="en-US" sz="1050" dirty="0">
                <a:solidFill>
                  <a:schemeClr val="accent1"/>
                </a:solidFill>
              </a:rPr>
              <a:t>&lt;12312319879087&gt;</a:t>
            </a:r>
          </a:p>
          <a:p>
            <a:pPr algn="ctr"/>
            <a:r>
              <a:rPr lang="en-US" sz="1050" dirty="0">
                <a:solidFill>
                  <a:srgbClr val="FF0000"/>
                </a:solidFill>
              </a:rPr>
              <a:t>&lt;LCA method&gt;</a:t>
            </a:r>
            <a:r>
              <a:rPr lang="en-US" sz="1050" dirty="0">
                <a:solidFill>
                  <a:schemeClr val="tx1"/>
                </a:solidFill>
              </a:rPr>
              <a:t>,</a:t>
            </a:r>
            <a:r>
              <a:rPr lang="en-US" sz="1050" dirty="0">
                <a:solidFill>
                  <a:schemeClr val="accent1"/>
                </a:solidFill>
              </a:rPr>
              <a:t>&lt;</a:t>
            </a:r>
            <a:r>
              <a:rPr lang="en-US" sz="1050" dirty="0" err="1">
                <a:solidFill>
                  <a:schemeClr val="accent1"/>
                </a:solidFill>
              </a:rPr>
              <a:t>CandyBar</a:t>
            </a:r>
            <a:r>
              <a:rPr lang="en-US" sz="1050" dirty="0">
                <a:solidFill>
                  <a:schemeClr val="accent1"/>
                </a:solidFill>
              </a:rPr>
              <a:t>&gt;</a:t>
            </a:r>
          </a:p>
          <a:p>
            <a:pPr algn="ctr"/>
            <a:r>
              <a:rPr lang="en-US" sz="1050" dirty="0">
                <a:solidFill>
                  <a:srgbClr val="FF0000"/>
                </a:solidFill>
              </a:rPr>
              <a:t>&lt;Corporate entity&gt;</a:t>
            </a:r>
            <a:r>
              <a:rPr lang="en-US" sz="1050" dirty="0">
                <a:solidFill>
                  <a:schemeClr val="tx1"/>
                </a:solidFill>
              </a:rPr>
              <a:t>,</a:t>
            </a:r>
            <a:r>
              <a:rPr lang="en-US" sz="1050" dirty="0">
                <a:solidFill>
                  <a:schemeClr val="accent1"/>
                </a:solidFill>
              </a:rPr>
              <a:t>&lt;12312Mars.inc&gt;</a:t>
            </a:r>
          </a:p>
          <a:p>
            <a:pPr algn="ctr"/>
            <a:r>
              <a:rPr lang="en-US" sz="1050" dirty="0">
                <a:solidFill>
                  <a:srgbClr val="FF0000"/>
                </a:solidFill>
              </a:rPr>
              <a:t>&lt;CO2e/ kg &gt;</a:t>
            </a:r>
            <a:r>
              <a:rPr lang="en-US" sz="1050" dirty="0">
                <a:solidFill>
                  <a:schemeClr val="tx1"/>
                </a:solidFill>
              </a:rPr>
              <a:t>,</a:t>
            </a:r>
            <a:r>
              <a:rPr lang="en-US" sz="1050" dirty="0">
                <a:solidFill>
                  <a:schemeClr val="accent1"/>
                </a:solidFill>
              </a:rPr>
              <a:t>&lt;540g/kg&gt;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66700F-8E1C-1A49-B9EB-B439C3A2BC07}"/>
              </a:ext>
            </a:extLst>
          </p:cNvPr>
          <p:cNvSpPr/>
          <p:nvPr/>
        </p:nvSpPr>
        <p:spPr>
          <a:xfrm>
            <a:off x="3637392" y="1442586"/>
            <a:ext cx="2270234" cy="851633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&lt;</a:t>
            </a:r>
            <a:r>
              <a:rPr lang="en-US" sz="1050" dirty="0" err="1"/>
              <a:t>CaRML</a:t>
            </a:r>
            <a:r>
              <a:rPr lang="en-US" sz="1050" dirty="0"/>
              <a:t>&gt; reference XSD w/ schema/Taxonomy pointers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54287E-D274-844D-AF39-08DF3A63CC87}"/>
              </a:ext>
            </a:extLst>
          </p:cNvPr>
          <p:cNvCxnSpPr>
            <a:cxnSpLocks/>
            <a:stCxn id="12" idx="2"/>
            <a:endCxn id="11" idx="0"/>
          </p:cNvCxnSpPr>
          <p:nvPr/>
        </p:nvCxnSpPr>
        <p:spPr>
          <a:xfrm flipH="1">
            <a:off x="4770475" y="2294219"/>
            <a:ext cx="2034" cy="277531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Rounded Rectangular Callout 42">
            <a:extLst>
              <a:ext uri="{FF2B5EF4-FFF2-40B4-BE49-F238E27FC236}">
                <a16:creationId xmlns:a16="http://schemas.microsoft.com/office/drawing/2014/main" id="{1A93C1D7-BB22-4A4C-BDD2-9D0840835717}"/>
              </a:ext>
            </a:extLst>
          </p:cNvPr>
          <p:cNvSpPr/>
          <p:nvPr/>
        </p:nvSpPr>
        <p:spPr>
          <a:xfrm>
            <a:off x="576709" y="1935699"/>
            <a:ext cx="1064456" cy="515249"/>
          </a:xfrm>
          <a:prstGeom prst="wedgeRoundRectCallout">
            <a:avLst>
              <a:gd name="adj1" fmla="val -49774"/>
              <a:gd name="adj2" fmla="val 18036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What we are talking about.</a:t>
            </a:r>
          </a:p>
        </p:txBody>
      </p:sp>
      <p:sp>
        <p:nvSpPr>
          <p:cNvPr id="45" name="Rounded Rectangular Callout 44">
            <a:extLst>
              <a:ext uri="{FF2B5EF4-FFF2-40B4-BE49-F238E27FC236}">
                <a16:creationId xmlns:a16="http://schemas.microsoft.com/office/drawing/2014/main" id="{B2CD7F11-60E1-1446-AD4D-65BBC4A0F5E2}"/>
              </a:ext>
            </a:extLst>
          </p:cNvPr>
          <p:cNvSpPr/>
          <p:nvPr/>
        </p:nvSpPr>
        <p:spPr>
          <a:xfrm>
            <a:off x="576710" y="3007032"/>
            <a:ext cx="1121118" cy="743305"/>
          </a:xfrm>
          <a:prstGeom prst="wedgeRoundRectCallout">
            <a:avLst>
              <a:gd name="adj1" fmla="val -44022"/>
              <a:gd name="adj2" fmla="val -13896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How we measured CO2e.</a:t>
            </a:r>
          </a:p>
        </p:txBody>
      </p:sp>
      <p:sp>
        <p:nvSpPr>
          <p:cNvPr id="46" name="Rounded Rectangular Callout 45">
            <a:extLst>
              <a:ext uri="{FF2B5EF4-FFF2-40B4-BE49-F238E27FC236}">
                <a16:creationId xmlns:a16="http://schemas.microsoft.com/office/drawing/2014/main" id="{3B7C1CF9-14BB-F74E-8E97-A499F8AE9012}"/>
              </a:ext>
            </a:extLst>
          </p:cNvPr>
          <p:cNvSpPr/>
          <p:nvPr/>
        </p:nvSpPr>
        <p:spPr>
          <a:xfrm>
            <a:off x="576710" y="4128286"/>
            <a:ext cx="1121118" cy="743305"/>
          </a:xfrm>
          <a:prstGeom prst="wedgeRoundRectCallout">
            <a:avLst>
              <a:gd name="adj1" fmla="val -44023"/>
              <a:gd name="adj2" fmla="val -21300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Who declared /verified etc.</a:t>
            </a:r>
          </a:p>
        </p:txBody>
      </p:sp>
      <p:graphicFrame>
        <p:nvGraphicFramePr>
          <p:cNvPr id="1032" name="Diagram 1031">
            <a:extLst>
              <a:ext uri="{FF2B5EF4-FFF2-40B4-BE49-F238E27FC236}">
                <a16:creationId xmlns:a16="http://schemas.microsoft.com/office/drawing/2014/main" id="{00ECE01F-D6EA-7D4A-81D2-79EE9C85D3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0663939"/>
              </p:ext>
            </p:extLst>
          </p:nvPr>
        </p:nvGraphicFramePr>
        <p:xfrm>
          <a:off x="6582999" y="1127008"/>
          <a:ext cx="1834055" cy="34406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036" name="Down Arrow 1035">
            <a:extLst>
              <a:ext uri="{FF2B5EF4-FFF2-40B4-BE49-F238E27FC236}">
                <a16:creationId xmlns:a16="http://schemas.microsoft.com/office/drawing/2014/main" id="{2AA9F310-FD69-BF4D-A1AE-3E10A9356FAC}"/>
              </a:ext>
            </a:extLst>
          </p:cNvPr>
          <p:cNvSpPr/>
          <p:nvPr/>
        </p:nvSpPr>
        <p:spPr>
          <a:xfrm>
            <a:off x="8500700" y="2008961"/>
            <a:ext cx="175400" cy="2552754"/>
          </a:xfrm>
          <a:prstGeom prst="down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F30CB9-B5DE-47EF-9C66-50546E99CA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1EEBA18-DB3C-904F-9376-BDDF1C3700F4}"/>
              </a:ext>
            </a:extLst>
          </p:cNvPr>
          <p:cNvCxnSpPr>
            <a:stCxn id="43" idx="3"/>
            <a:endCxn id="8" idx="2"/>
          </p:cNvCxnSpPr>
          <p:nvPr/>
        </p:nvCxnSpPr>
        <p:spPr>
          <a:xfrm flipV="1">
            <a:off x="1641165" y="2173290"/>
            <a:ext cx="163023" cy="20034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1337E188-5AB0-614F-A073-51648965735B}"/>
              </a:ext>
            </a:extLst>
          </p:cNvPr>
          <p:cNvCxnSpPr>
            <a:cxnSpLocks/>
            <a:stCxn id="45" idx="3"/>
            <a:endCxn id="9" idx="2"/>
          </p:cNvCxnSpPr>
          <p:nvPr/>
        </p:nvCxnSpPr>
        <p:spPr>
          <a:xfrm>
            <a:off x="1697828" y="3378685"/>
            <a:ext cx="145466" cy="1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A81DCF36-178F-6645-8A2E-45D8B66B8685}"/>
              </a:ext>
            </a:extLst>
          </p:cNvPr>
          <p:cNvCxnSpPr>
            <a:cxnSpLocks/>
            <a:stCxn id="46" idx="3"/>
            <a:endCxn id="10" idx="2"/>
          </p:cNvCxnSpPr>
          <p:nvPr/>
        </p:nvCxnSpPr>
        <p:spPr>
          <a:xfrm>
            <a:off x="1697828" y="4499939"/>
            <a:ext cx="174083" cy="1839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0FCA2DD3-4022-A44E-B5CE-D288B5D6E6C0}"/>
              </a:ext>
            </a:extLst>
          </p:cNvPr>
          <p:cNvCxnSpPr>
            <a:cxnSpLocks/>
          </p:cNvCxnSpPr>
          <p:nvPr/>
        </p:nvCxnSpPr>
        <p:spPr>
          <a:xfrm>
            <a:off x="6152707" y="3378685"/>
            <a:ext cx="1212112" cy="441948"/>
          </a:xfrm>
          <a:prstGeom prst="bentConnector3">
            <a:avLst>
              <a:gd name="adj1" fmla="val 23099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100B5CEC-C6B7-3A48-BA25-94C1AFB1FE5F}"/>
              </a:ext>
            </a:extLst>
          </p:cNvPr>
          <p:cNvCxnSpPr>
            <a:cxnSpLocks/>
          </p:cNvCxnSpPr>
          <p:nvPr/>
        </p:nvCxnSpPr>
        <p:spPr>
          <a:xfrm flipV="1">
            <a:off x="6152707" y="2856404"/>
            <a:ext cx="1209038" cy="522281"/>
          </a:xfrm>
          <a:prstGeom prst="bentConnector3">
            <a:avLst>
              <a:gd name="adj1" fmla="val 23031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FEA1E87E-3A06-B04F-B78D-65EB6DD4824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147691" y="2215071"/>
            <a:ext cx="1417471" cy="858728"/>
          </a:xfrm>
          <a:prstGeom prst="bentConnector3">
            <a:avLst>
              <a:gd name="adj1" fmla="val 10050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Elbow Connector 61">
            <a:extLst>
              <a:ext uri="{FF2B5EF4-FFF2-40B4-BE49-F238E27FC236}">
                <a16:creationId xmlns:a16="http://schemas.microsoft.com/office/drawing/2014/main" id="{E568C993-A920-994B-B570-AF7B5E82699E}"/>
              </a:ext>
            </a:extLst>
          </p:cNvPr>
          <p:cNvCxnSpPr>
            <a:cxnSpLocks/>
          </p:cNvCxnSpPr>
          <p:nvPr/>
        </p:nvCxnSpPr>
        <p:spPr>
          <a:xfrm flipV="1">
            <a:off x="2871110" y="1857024"/>
            <a:ext cx="787683" cy="2674177"/>
          </a:xfrm>
          <a:prstGeom prst="bentConnector3">
            <a:avLst>
              <a:gd name="adj1" fmla="val 23903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Elbow Connector 62">
            <a:extLst>
              <a:ext uri="{FF2B5EF4-FFF2-40B4-BE49-F238E27FC236}">
                <a16:creationId xmlns:a16="http://schemas.microsoft.com/office/drawing/2014/main" id="{53E14321-65DA-8146-B2A6-3882469E9C5F}"/>
              </a:ext>
            </a:extLst>
          </p:cNvPr>
          <p:cNvCxnSpPr>
            <a:cxnSpLocks/>
            <a:stCxn id="9" idx="4"/>
            <a:endCxn id="12" idx="1"/>
          </p:cNvCxnSpPr>
          <p:nvPr/>
        </p:nvCxnSpPr>
        <p:spPr>
          <a:xfrm flipV="1">
            <a:off x="2847146" y="1868403"/>
            <a:ext cx="790246" cy="1510283"/>
          </a:xfrm>
          <a:prstGeom prst="bentConnector3">
            <a:avLst>
              <a:gd name="adj1" fmla="val 26678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17FB7C7C-C235-904E-A5BA-1A0BD4396C68}"/>
              </a:ext>
            </a:extLst>
          </p:cNvPr>
          <p:cNvCxnSpPr>
            <a:cxnSpLocks/>
            <a:stCxn id="8" idx="4"/>
            <a:endCxn id="12" idx="1"/>
          </p:cNvCxnSpPr>
          <p:nvPr/>
        </p:nvCxnSpPr>
        <p:spPr>
          <a:xfrm flipV="1">
            <a:off x="2808040" y="1868403"/>
            <a:ext cx="829352" cy="304887"/>
          </a:xfrm>
          <a:prstGeom prst="bentConnector3">
            <a:avLst>
              <a:gd name="adj1" fmla="val 31197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217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800B6-8D4C-8B4F-8FF1-E77D0EA1F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756" y="351941"/>
            <a:ext cx="7344576" cy="528072"/>
          </a:xfrm>
        </p:spPr>
        <p:txBody>
          <a:bodyPr/>
          <a:lstStyle/>
          <a:p>
            <a:r>
              <a:rPr lang="en-US" dirty="0"/>
              <a:t>XML = </a:t>
            </a:r>
            <a:r>
              <a:rPr lang="en-US" b="1" dirty="0">
                <a:solidFill>
                  <a:schemeClr val="accent6"/>
                </a:solidFill>
              </a:rPr>
              <a:t>Open</a:t>
            </a:r>
            <a:r>
              <a:rPr lang="en-US" dirty="0">
                <a:solidFill>
                  <a:schemeClr val="accent6"/>
                </a:solidFill>
              </a:rPr>
              <a:t> Extensible Schema</a:t>
            </a:r>
            <a:r>
              <a:rPr lang="en-US" dirty="0"/>
              <a:t>: </a:t>
            </a:r>
            <a:r>
              <a:rPr lang="en-US" dirty="0">
                <a:solidFill>
                  <a:schemeClr val="accent2"/>
                </a:solidFill>
              </a:rPr>
              <a:t>any taxonomy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8D212773-4DF2-D943-B586-FE8AB2CC883B}"/>
              </a:ext>
            </a:extLst>
          </p:cNvPr>
          <p:cNvSpPr/>
          <p:nvPr/>
        </p:nvSpPr>
        <p:spPr>
          <a:xfrm>
            <a:off x="1871901" y="1672613"/>
            <a:ext cx="1003852" cy="1158779"/>
          </a:xfrm>
          <a:prstGeom prst="can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/>
                </a:solidFill>
              </a:rPr>
              <a:t>Product Any widget industry taxonomy</a:t>
            </a: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5BA1E648-3B13-5C48-9687-2D396F098C43}"/>
              </a:ext>
            </a:extLst>
          </p:cNvPr>
          <p:cNvSpPr/>
          <p:nvPr/>
        </p:nvSpPr>
        <p:spPr>
          <a:xfrm>
            <a:off x="1869685" y="2958107"/>
            <a:ext cx="1003852" cy="1046586"/>
          </a:xfrm>
          <a:prstGeom prst="ca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/>
                </a:solidFill>
              </a:rPr>
              <a:t>LCA data base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3D68F83B-F52C-5B4A-83D0-75CE8344FD22}"/>
              </a:ext>
            </a:extLst>
          </p:cNvPr>
          <p:cNvSpPr/>
          <p:nvPr/>
        </p:nvSpPr>
        <p:spPr>
          <a:xfrm>
            <a:off x="1867258" y="4034115"/>
            <a:ext cx="1003852" cy="994172"/>
          </a:xfrm>
          <a:prstGeom prst="ca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/>
                </a:solidFill>
              </a:rPr>
              <a:t>Reuters entity library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BE58411-BC21-A34F-BB42-6687C28A0374}"/>
              </a:ext>
            </a:extLst>
          </p:cNvPr>
          <p:cNvSpPr/>
          <p:nvPr/>
        </p:nvSpPr>
        <p:spPr>
          <a:xfrm>
            <a:off x="3310270" y="2734878"/>
            <a:ext cx="2986984" cy="1930337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Xml.1.0 &lt;carml0.1&gt;</a:t>
            </a:r>
          </a:p>
          <a:p>
            <a:pPr algn="ctr"/>
            <a:r>
              <a:rPr lang="en-US" sz="2400" dirty="0" err="1">
                <a:solidFill>
                  <a:srgbClr val="FF0000"/>
                </a:solidFill>
              </a:rPr>
              <a:t>Key</a:t>
            </a:r>
            <a:r>
              <a:rPr lang="en-US" sz="2400" dirty="0" err="1">
                <a:solidFill>
                  <a:schemeClr val="tx1"/>
                </a:solidFill>
              </a:rPr>
              <a:t>,</a:t>
            </a:r>
            <a:r>
              <a:rPr lang="en-US" sz="2400" dirty="0" err="1">
                <a:solidFill>
                  <a:schemeClr val="accent1"/>
                </a:solidFill>
              </a:rPr>
              <a:t>Value</a:t>
            </a:r>
            <a:endParaRPr lang="en-US" sz="2400" dirty="0">
              <a:solidFill>
                <a:schemeClr val="accent1"/>
              </a:solidFill>
            </a:endParaRPr>
          </a:p>
          <a:p>
            <a:pPr algn="ctr"/>
            <a:r>
              <a:rPr lang="en-US" sz="1050" dirty="0">
                <a:solidFill>
                  <a:srgbClr val="FF0000"/>
                </a:solidFill>
              </a:rPr>
              <a:t>&lt;Product  Any&gt;</a:t>
            </a:r>
            <a:r>
              <a:rPr lang="en-US" sz="1050" dirty="0">
                <a:solidFill>
                  <a:schemeClr val="tx1"/>
                </a:solidFill>
              </a:rPr>
              <a:t>,</a:t>
            </a:r>
            <a:r>
              <a:rPr lang="en-US" sz="1050" dirty="0">
                <a:solidFill>
                  <a:schemeClr val="accent1"/>
                </a:solidFill>
              </a:rPr>
              <a:t>&lt;widget9087&gt;</a:t>
            </a:r>
          </a:p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</a:rPr>
              <a:t>&lt;LCA method&gt;,&lt;widget&gt;</a:t>
            </a:r>
          </a:p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</a:rPr>
              <a:t>&lt;Corporate entity&gt;,&lt;12312Acme.inc&gt;</a:t>
            </a:r>
          </a:p>
          <a:p>
            <a:pPr algn="ctr"/>
            <a:r>
              <a:rPr lang="en-US" sz="1050" dirty="0">
                <a:solidFill>
                  <a:schemeClr val="bg1">
                    <a:lumMod val="50000"/>
                  </a:schemeClr>
                </a:solidFill>
              </a:rPr>
              <a:t>&lt;CO2e/ kg &gt;,&lt;540g/kg&gt;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66700F-8E1C-1A49-B9EB-B439C3A2BC07}"/>
              </a:ext>
            </a:extLst>
          </p:cNvPr>
          <p:cNvSpPr/>
          <p:nvPr/>
        </p:nvSpPr>
        <p:spPr>
          <a:xfrm>
            <a:off x="3658793" y="1431207"/>
            <a:ext cx="2270234" cy="851633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&lt;</a:t>
            </a:r>
            <a:r>
              <a:rPr lang="en-US" sz="1050" dirty="0" err="1"/>
              <a:t>CaRML</a:t>
            </a:r>
            <a:r>
              <a:rPr lang="en-US" sz="1050" dirty="0"/>
              <a:t>&gt; reference XSD w/ Taxonomy pointers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54287E-D274-844D-AF39-08DF3A63CC87}"/>
              </a:ext>
            </a:extLst>
          </p:cNvPr>
          <p:cNvCxnSpPr>
            <a:cxnSpLocks/>
            <a:stCxn id="12" idx="2"/>
            <a:endCxn id="11" idx="0"/>
          </p:cNvCxnSpPr>
          <p:nvPr/>
        </p:nvCxnSpPr>
        <p:spPr>
          <a:xfrm>
            <a:off x="4793910" y="2282840"/>
            <a:ext cx="9852" cy="452038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Rounded Rectangular Callout 42">
            <a:extLst>
              <a:ext uri="{FF2B5EF4-FFF2-40B4-BE49-F238E27FC236}">
                <a16:creationId xmlns:a16="http://schemas.microsoft.com/office/drawing/2014/main" id="{1A93C1D7-BB22-4A4C-BDD2-9D0840835717}"/>
              </a:ext>
            </a:extLst>
          </p:cNvPr>
          <p:cNvSpPr/>
          <p:nvPr/>
        </p:nvSpPr>
        <p:spPr>
          <a:xfrm>
            <a:off x="374756" y="922047"/>
            <a:ext cx="1494929" cy="743305"/>
          </a:xfrm>
          <a:prstGeom prst="wedgeRoundRectCallout">
            <a:avLst>
              <a:gd name="adj1" fmla="val -21354"/>
              <a:gd name="adj2" fmla="val 50304"/>
              <a:gd name="adj3" fmla="val 16667"/>
            </a:avLst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&lt;taxonomy&gt; What we are talking about.</a:t>
            </a:r>
          </a:p>
        </p:txBody>
      </p:sp>
      <p:sp>
        <p:nvSpPr>
          <p:cNvPr id="45" name="Rounded Rectangular Callout 44">
            <a:extLst>
              <a:ext uri="{FF2B5EF4-FFF2-40B4-BE49-F238E27FC236}">
                <a16:creationId xmlns:a16="http://schemas.microsoft.com/office/drawing/2014/main" id="{B2CD7F11-60E1-1446-AD4D-65BBC4A0F5E2}"/>
              </a:ext>
            </a:extLst>
          </p:cNvPr>
          <p:cNvSpPr/>
          <p:nvPr/>
        </p:nvSpPr>
        <p:spPr>
          <a:xfrm>
            <a:off x="454333" y="3110358"/>
            <a:ext cx="1121118" cy="743305"/>
          </a:xfrm>
          <a:prstGeom prst="wedgeRoundRectCallout">
            <a:avLst>
              <a:gd name="adj1" fmla="val -45668"/>
              <a:gd name="adj2" fmla="val -15524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How we measured CO2e.</a:t>
            </a:r>
          </a:p>
        </p:txBody>
      </p:sp>
      <p:sp>
        <p:nvSpPr>
          <p:cNvPr id="46" name="Rounded Rectangular Callout 45">
            <a:extLst>
              <a:ext uri="{FF2B5EF4-FFF2-40B4-BE49-F238E27FC236}">
                <a16:creationId xmlns:a16="http://schemas.microsoft.com/office/drawing/2014/main" id="{3B7C1CF9-14BB-F74E-8E97-A499F8AE9012}"/>
              </a:ext>
            </a:extLst>
          </p:cNvPr>
          <p:cNvSpPr/>
          <p:nvPr/>
        </p:nvSpPr>
        <p:spPr>
          <a:xfrm>
            <a:off x="466071" y="4159325"/>
            <a:ext cx="1121118" cy="743305"/>
          </a:xfrm>
          <a:prstGeom prst="wedgeRoundRectCallout">
            <a:avLst>
              <a:gd name="adj1" fmla="val -49673"/>
              <a:gd name="adj2" fmla="val -18269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Who declared /verified etc.</a:t>
            </a:r>
          </a:p>
        </p:txBody>
      </p:sp>
      <p:graphicFrame>
        <p:nvGraphicFramePr>
          <p:cNvPr id="1032" name="Diagram 1031">
            <a:extLst>
              <a:ext uri="{FF2B5EF4-FFF2-40B4-BE49-F238E27FC236}">
                <a16:creationId xmlns:a16="http://schemas.microsoft.com/office/drawing/2014/main" id="{00ECE01F-D6EA-7D4A-81D2-79EE9C85D3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8444432"/>
              </p:ext>
            </p:extLst>
          </p:nvPr>
        </p:nvGraphicFramePr>
        <p:xfrm>
          <a:off x="6591488" y="1125597"/>
          <a:ext cx="1834055" cy="34406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36" name="Down Arrow 1035">
            <a:extLst>
              <a:ext uri="{FF2B5EF4-FFF2-40B4-BE49-F238E27FC236}">
                <a16:creationId xmlns:a16="http://schemas.microsoft.com/office/drawing/2014/main" id="{2AA9F310-FD69-BF4D-A1AE-3E10A9356FAC}"/>
              </a:ext>
            </a:extLst>
          </p:cNvPr>
          <p:cNvSpPr/>
          <p:nvPr/>
        </p:nvSpPr>
        <p:spPr>
          <a:xfrm>
            <a:off x="8655094" y="1886301"/>
            <a:ext cx="175400" cy="2552754"/>
          </a:xfrm>
          <a:prstGeom prst="down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F4CD67-B89F-2142-B8FD-134DE506082A}"/>
              </a:ext>
            </a:extLst>
          </p:cNvPr>
          <p:cNvSpPr txBox="1"/>
          <p:nvPr/>
        </p:nvSpPr>
        <p:spPr>
          <a:xfrm>
            <a:off x="345454" y="1895007"/>
            <a:ext cx="1362351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/>
              <a:t>Widgets=Steel, chemicals</a:t>
            </a:r>
            <a:r>
              <a:rPr lang="en-US" sz="1050" b="1" dirty="0"/>
              <a:t>, travel </a:t>
            </a:r>
            <a:r>
              <a:rPr lang="en-US" sz="1050" dirty="0"/>
              <a:t>hydrogen, cheese……</a:t>
            </a: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478DA7E1-F487-104D-99E4-B1AC296CE839}"/>
              </a:ext>
            </a:extLst>
          </p:cNvPr>
          <p:cNvSpPr/>
          <p:nvPr/>
        </p:nvSpPr>
        <p:spPr>
          <a:xfrm>
            <a:off x="8335737" y="1156898"/>
            <a:ext cx="752268" cy="548617"/>
          </a:xfrm>
          <a:prstGeom prst="hexag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800" dirty="0">
                <a:solidFill>
                  <a:srgbClr val="002060"/>
                </a:solidFill>
              </a:rPr>
              <a:t>Widget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F9708E-8A07-408A-B705-46E167D192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/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AB453CDB-E484-184E-A5C2-CC352196076A}"/>
              </a:ext>
            </a:extLst>
          </p:cNvPr>
          <p:cNvCxnSpPr>
            <a:cxnSpLocks/>
            <a:stCxn id="45" idx="3"/>
            <a:endCxn id="9" idx="2"/>
          </p:cNvCxnSpPr>
          <p:nvPr/>
        </p:nvCxnSpPr>
        <p:spPr>
          <a:xfrm flipV="1">
            <a:off x="1575451" y="3481400"/>
            <a:ext cx="294234" cy="611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5A808508-CF09-9742-8EEC-177554C3D97E}"/>
              </a:ext>
            </a:extLst>
          </p:cNvPr>
          <p:cNvCxnSpPr>
            <a:cxnSpLocks/>
            <a:stCxn id="46" idx="3"/>
            <a:endCxn id="10" idx="2"/>
          </p:cNvCxnSpPr>
          <p:nvPr/>
        </p:nvCxnSpPr>
        <p:spPr>
          <a:xfrm>
            <a:off x="1587189" y="4530978"/>
            <a:ext cx="280069" cy="223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4B82465F-4820-CF4D-B49F-08C412AED85B}"/>
              </a:ext>
            </a:extLst>
          </p:cNvPr>
          <p:cNvCxnSpPr>
            <a:cxnSpLocks/>
            <a:stCxn id="3" idx="3"/>
            <a:endCxn id="8" idx="2"/>
          </p:cNvCxnSpPr>
          <p:nvPr/>
        </p:nvCxnSpPr>
        <p:spPr>
          <a:xfrm flipV="1">
            <a:off x="1707805" y="2252003"/>
            <a:ext cx="164096" cy="12336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7F641A04-4D44-FB45-B391-9D49D7D6168C}"/>
              </a:ext>
            </a:extLst>
          </p:cNvPr>
          <p:cNvCxnSpPr>
            <a:cxnSpLocks/>
            <a:stCxn id="8" idx="4"/>
            <a:endCxn id="12" idx="1"/>
          </p:cNvCxnSpPr>
          <p:nvPr/>
        </p:nvCxnSpPr>
        <p:spPr>
          <a:xfrm flipV="1">
            <a:off x="2875753" y="1857024"/>
            <a:ext cx="783040" cy="394979"/>
          </a:xfrm>
          <a:prstGeom prst="bentConnector3">
            <a:avLst>
              <a:gd name="adj1" fmla="val 22843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EB41B82F-A301-4148-B0B8-4597F0EE1310}"/>
              </a:ext>
            </a:extLst>
          </p:cNvPr>
          <p:cNvCxnSpPr>
            <a:cxnSpLocks/>
            <a:stCxn id="9" idx="4"/>
            <a:endCxn id="12" idx="1"/>
          </p:cNvCxnSpPr>
          <p:nvPr/>
        </p:nvCxnSpPr>
        <p:spPr>
          <a:xfrm flipV="1">
            <a:off x="2873537" y="1857024"/>
            <a:ext cx="785256" cy="1624376"/>
          </a:xfrm>
          <a:prstGeom prst="bentConnector3">
            <a:avLst>
              <a:gd name="adj1" fmla="val 23822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69E5E8FC-A859-904D-B4A5-3A5270B4BD07}"/>
              </a:ext>
            </a:extLst>
          </p:cNvPr>
          <p:cNvCxnSpPr>
            <a:cxnSpLocks/>
            <a:stCxn id="10" idx="4"/>
            <a:endCxn id="12" idx="1"/>
          </p:cNvCxnSpPr>
          <p:nvPr/>
        </p:nvCxnSpPr>
        <p:spPr>
          <a:xfrm flipV="1">
            <a:off x="2871110" y="1857024"/>
            <a:ext cx="787683" cy="2674177"/>
          </a:xfrm>
          <a:prstGeom prst="bentConnector3">
            <a:avLst>
              <a:gd name="adj1" fmla="val 23903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FAD85A14-356C-634E-B36C-DB12233FF371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6297254" y="3700047"/>
            <a:ext cx="1138941" cy="70967"/>
          </a:xfrm>
          <a:prstGeom prst="bentConnector3">
            <a:avLst>
              <a:gd name="adj1" fmla="val 18259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86AD9963-B3C0-C243-85E5-E8E4D1755330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6297254" y="2831392"/>
            <a:ext cx="1074653" cy="868655"/>
          </a:xfrm>
          <a:prstGeom prst="bentConnector3">
            <a:avLst>
              <a:gd name="adj1" fmla="val 19659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3FF5EF82-FF69-774E-BDCB-B2CA9BECECA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182984" y="2208089"/>
            <a:ext cx="1438146" cy="794570"/>
          </a:xfrm>
          <a:prstGeom prst="bentConnector3">
            <a:avLst>
              <a:gd name="adj1" fmla="val 99781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13407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F4510-74C2-7C4B-910E-40C7E8F86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942" y="398585"/>
            <a:ext cx="7528169" cy="928604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Declared/Shared CO2e content needs Context(s) </a:t>
            </a:r>
            <a:br>
              <a:rPr lang="en-US" sz="2700" dirty="0"/>
            </a:br>
            <a:r>
              <a:rPr lang="en-US" sz="3000" dirty="0"/>
              <a:t>&lt;</a:t>
            </a:r>
            <a:r>
              <a:rPr lang="en-US" sz="3000" dirty="0" err="1">
                <a:solidFill>
                  <a:schemeClr val="accent6"/>
                </a:solidFill>
              </a:rPr>
              <a:t>Root_Schema</a:t>
            </a:r>
            <a:r>
              <a:rPr lang="en-US" sz="3000" dirty="0" err="1"/>
              <a:t>,</a:t>
            </a:r>
            <a:r>
              <a:rPr lang="en-US" sz="3000" dirty="0" err="1">
                <a:solidFill>
                  <a:schemeClr val="accent4"/>
                </a:solidFill>
              </a:rPr>
              <a:t>Taxonomy</a:t>
            </a:r>
            <a:r>
              <a:rPr lang="en-US" sz="3000" dirty="0" err="1"/>
              <a:t>,</a:t>
            </a:r>
            <a:r>
              <a:rPr lang="en-US" sz="3000" dirty="0" err="1">
                <a:solidFill>
                  <a:srgbClr val="FF0000"/>
                </a:solidFill>
              </a:rPr>
              <a:t>Key</a:t>
            </a:r>
            <a:r>
              <a:rPr lang="en-US" sz="3000" dirty="0" err="1"/>
              <a:t>,</a:t>
            </a:r>
            <a:r>
              <a:rPr lang="en-US" sz="3000" dirty="0" err="1">
                <a:solidFill>
                  <a:srgbClr val="0070C0"/>
                </a:solidFill>
              </a:rPr>
              <a:t>Value</a:t>
            </a:r>
            <a:r>
              <a:rPr lang="en-US" sz="3000" dirty="0"/>
              <a:t>&gt;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6722227-535D-5F41-BDD5-29C54825F1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6056674"/>
              </p:ext>
            </p:extLst>
          </p:nvPr>
        </p:nvGraphicFramePr>
        <p:xfrm>
          <a:off x="381000" y="1540217"/>
          <a:ext cx="8381999" cy="3480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4972">
                  <a:extLst>
                    <a:ext uri="{9D8B030D-6E8A-4147-A177-3AD203B41FA5}">
                      <a16:colId xmlns:a16="http://schemas.microsoft.com/office/drawing/2014/main" val="4199497943"/>
                    </a:ext>
                  </a:extLst>
                </a:gridCol>
                <a:gridCol w="3005470">
                  <a:extLst>
                    <a:ext uri="{9D8B030D-6E8A-4147-A177-3AD203B41FA5}">
                      <a16:colId xmlns:a16="http://schemas.microsoft.com/office/drawing/2014/main" val="3958584592"/>
                    </a:ext>
                  </a:extLst>
                </a:gridCol>
                <a:gridCol w="1318437">
                  <a:extLst>
                    <a:ext uri="{9D8B030D-6E8A-4147-A177-3AD203B41FA5}">
                      <a16:colId xmlns:a16="http://schemas.microsoft.com/office/drawing/2014/main" val="2427668851"/>
                    </a:ext>
                  </a:extLst>
                </a:gridCol>
                <a:gridCol w="1313120">
                  <a:extLst>
                    <a:ext uri="{9D8B030D-6E8A-4147-A177-3AD203B41FA5}">
                      <a16:colId xmlns:a16="http://schemas.microsoft.com/office/drawing/2014/main" val="3554503609"/>
                    </a:ext>
                  </a:extLst>
                </a:gridCol>
              </a:tblGrid>
              <a:tr h="345895"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</a:rPr>
                        <a:t>Root declaration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C000"/>
                          </a:solidFill>
                        </a:rPr>
                        <a:t>Schema(s) context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Key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70C0"/>
                          </a:solidFill>
                        </a:rPr>
                        <a:t>Value data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78448227"/>
                  </a:ext>
                </a:extLst>
              </a:tr>
              <a:tr h="526362">
                <a:tc>
                  <a:txBody>
                    <a:bodyPr/>
                    <a:lstStyle/>
                    <a:p>
                      <a:r>
                        <a:rPr lang="en-US" sz="1400" b="1" dirty="0"/>
                        <a:t>What </a:t>
                      </a:r>
                      <a:r>
                        <a:rPr lang="en-US" sz="1400" dirty="0"/>
                        <a:t>we are talking about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&lt;GS1_FMCG_database&gt;, &lt;</a:t>
                      </a:r>
                      <a:r>
                        <a:rPr lang="en-US" sz="1200" dirty="0" err="1"/>
                        <a:t>Fuels_industry_schema</a:t>
                      </a:r>
                      <a:r>
                        <a:rPr lang="en-US" sz="1200" dirty="0"/>
                        <a:t>&gt;, &lt;</a:t>
                      </a:r>
                      <a:r>
                        <a:rPr lang="en-US" sz="1200" dirty="0" err="1"/>
                        <a:t>plastics_industry</a:t>
                      </a:r>
                      <a:r>
                        <a:rPr lang="en-US" sz="1200" dirty="0"/>
                        <a:t>&gt;,&lt;</a:t>
                      </a:r>
                      <a:r>
                        <a:rPr lang="en-US" sz="1200" dirty="0" err="1"/>
                        <a:t>Metals_association</a:t>
                      </a:r>
                      <a:r>
                        <a:rPr lang="en-US" sz="1200" dirty="0"/>
                        <a:t>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&lt;GS1_Food_item&gt;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&lt;Twix_bar_1023&gt;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722447036"/>
                  </a:ext>
                </a:extLst>
              </a:tr>
              <a:tr h="606569">
                <a:tc>
                  <a:txBody>
                    <a:bodyPr/>
                    <a:lstStyle/>
                    <a:p>
                      <a:r>
                        <a:rPr lang="en-US" sz="1400" b="1" dirty="0"/>
                        <a:t>Who</a:t>
                      </a:r>
                      <a:r>
                        <a:rPr lang="en-US" sz="1400" dirty="0"/>
                        <a:t> made the declaration, verification, attestation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&lt;</a:t>
                      </a:r>
                      <a:r>
                        <a:rPr lang="en-US" sz="1200" dirty="0" err="1"/>
                        <a:t>Reuters_entity</a:t>
                      </a:r>
                      <a:r>
                        <a:rPr lang="en-US" sz="1200" dirty="0"/>
                        <a:t>&gt;,&lt;</a:t>
                      </a:r>
                      <a:r>
                        <a:rPr lang="en-US" sz="1200" dirty="0" err="1"/>
                        <a:t>govt_XYX_lookup</a:t>
                      </a:r>
                      <a:r>
                        <a:rPr lang="en-US" sz="1200" dirty="0"/>
                        <a:t>&gt;, &lt;</a:t>
                      </a:r>
                      <a:r>
                        <a:rPr lang="en-US" sz="1200" dirty="0" err="1"/>
                        <a:t>insert_favorite</a:t>
                      </a:r>
                      <a:r>
                        <a:rPr lang="en-US" sz="1200" dirty="0"/>
                        <a:t>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&lt;UK entity&gt;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 &lt;Mars co. 502934&gt;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204435704"/>
                  </a:ext>
                </a:extLst>
              </a:tr>
              <a:tr h="466206">
                <a:tc>
                  <a:txBody>
                    <a:bodyPr/>
                    <a:lstStyle/>
                    <a:p>
                      <a:r>
                        <a:rPr lang="en-US" sz="1400" b="1" dirty="0"/>
                        <a:t>How</a:t>
                      </a:r>
                      <a:r>
                        <a:rPr lang="en-US" sz="1400" dirty="0"/>
                        <a:t> was CO2e measured LCA, LCI method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&lt;</a:t>
                      </a:r>
                      <a:r>
                        <a:rPr lang="en-US" sz="1200" dirty="0" err="1"/>
                        <a:t>Open_LCA</a:t>
                      </a:r>
                      <a:r>
                        <a:rPr lang="en-US" sz="1200" dirty="0"/>
                        <a:t>&gt;,&lt;</a:t>
                      </a:r>
                      <a:r>
                        <a:rPr lang="en-US" sz="1200" dirty="0" err="1"/>
                        <a:t>EU_regulatory_LCI</a:t>
                      </a:r>
                      <a:r>
                        <a:rPr lang="en-US" sz="1200" dirty="0"/>
                        <a:t>&gt;, &lt;</a:t>
                      </a:r>
                      <a:r>
                        <a:rPr lang="en-US" sz="1200" dirty="0" err="1"/>
                        <a:t>new_schama_metric_tool</a:t>
                      </a:r>
                      <a:r>
                        <a:rPr lang="en-US" sz="1200" dirty="0"/>
                        <a:t>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&lt;food 10244 method&gt;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&lt;Cradle 2 gate&gt;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841095786"/>
                  </a:ext>
                </a:extLst>
              </a:tr>
              <a:tr h="466206">
                <a:tc>
                  <a:txBody>
                    <a:bodyPr/>
                    <a:lstStyle/>
                    <a:p>
                      <a:r>
                        <a:rPr lang="en-US" sz="1400" b="1" dirty="0"/>
                        <a:t>How</a:t>
                      </a:r>
                      <a:r>
                        <a:rPr lang="en-US" sz="1400" dirty="0"/>
                        <a:t> much CO2e was reports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&lt;</a:t>
                      </a:r>
                      <a:r>
                        <a:rPr lang="en-US" sz="1200" dirty="0" err="1"/>
                        <a:t>CaRML</a:t>
                      </a:r>
                      <a:r>
                        <a:rPr lang="en-US" sz="1200" dirty="0"/>
                        <a:t>&gt;,&lt;</a:t>
                      </a:r>
                      <a:r>
                        <a:rPr lang="en-US" sz="1200" dirty="0" err="1"/>
                        <a:t>other_reporting_EPC</a:t>
                      </a:r>
                      <a:r>
                        <a:rPr lang="en-US" sz="1200" dirty="0"/>
                        <a:t>&gt;, &lt;</a:t>
                      </a:r>
                      <a:r>
                        <a:rPr lang="en-US" sz="1200" dirty="0" err="1"/>
                        <a:t>ISO_schema</a:t>
                      </a:r>
                      <a:r>
                        <a:rPr lang="en-US" sz="1200" dirty="0"/>
                        <a:t>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&lt;CO2e KG&gt;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&lt;0.015&gt;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391245528"/>
                  </a:ext>
                </a:extLst>
              </a:tr>
              <a:tr h="325843">
                <a:tc>
                  <a:txBody>
                    <a:bodyPr/>
                    <a:lstStyle/>
                    <a:p>
                      <a:r>
                        <a:rPr lang="en-US" sz="1400" b="1" dirty="0"/>
                        <a:t>When</a:t>
                      </a:r>
                      <a:r>
                        <a:rPr lang="en-US" sz="1400" dirty="0"/>
                        <a:t> did this occur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&lt;</a:t>
                      </a:r>
                      <a:r>
                        <a:rPr lang="en-US" sz="1200" dirty="0" err="1"/>
                        <a:t>ISO_Time_conventions</a:t>
                      </a:r>
                      <a:r>
                        <a:rPr lang="en-US" sz="1200" dirty="0"/>
                        <a:t>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&lt;GMT&gt;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&lt;15:02:32&gt;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03680512"/>
                  </a:ext>
                </a:extLst>
              </a:tr>
              <a:tr h="325843">
                <a:tc>
                  <a:txBody>
                    <a:bodyPr/>
                    <a:lstStyle/>
                    <a:p>
                      <a:r>
                        <a:rPr lang="en-US" sz="1400" b="1" dirty="0"/>
                        <a:t>Where</a:t>
                      </a:r>
                      <a:r>
                        <a:rPr lang="en-US" sz="1400" dirty="0"/>
                        <a:t> did this occur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&lt;</a:t>
                      </a:r>
                      <a:r>
                        <a:rPr lang="en-US" sz="1200" dirty="0" err="1"/>
                        <a:t>ISO_GPS_location_convention</a:t>
                      </a:r>
                      <a:r>
                        <a:rPr lang="en-US" sz="1200" dirty="0"/>
                        <a:t>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&lt;</a:t>
                      </a:r>
                      <a:r>
                        <a:rPr lang="en-US" sz="900" dirty="0" err="1"/>
                        <a:t>long,Lat</a:t>
                      </a:r>
                      <a:r>
                        <a:rPr lang="en-US" sz="900" dirty="0"/>
                        <a:t>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&lt;34.092,-118.328&gt;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914106928"/>
                  </a:ext>
                </a:extLst>
              </a:tr>
              <a:tr h="195506">
                <a:tc>
                  <a:txBody>
                    <a:bodyPr/>
                    <a:lstStyle/>
                    <a:p>
                      <a:r>
                        <a:rPr lang="en-US" sz="1400" dirty="0"/>
                        <a:t>????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&lt;</a:t>
                      </a:r>
                      <a:r>
                        <a:rPr lang="en-US" sz="1200" dirty="0" err="1"/>
                        <a:t>Extensible_open_schema</a:t>
                      </a:r>
                      <a:r>
                        <a:rPr lang="en-US" sz="1200" dirty="0"/>
                        <a:t>&gt;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583177091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5D5134-BD9C-414C-A1C2-ACC5903C7B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6908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3"/>
          <p:cNvSpPr txBox="1">
            <a:spLocks noGrp="1"/>
          </p:cNvSpPr>
          <p:nvPr>
            <p:ph type="title"/>
          </p:nvPr>
        </p:nvSpPr>
        <p:spPr>
          <a:xfrm>
            <a:off x="363415" y="495788"/>
            <a:ext cx="7240954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</a:pPr>
            <a:r>
              <a:rPr lang="en-US"/>
              <a:t>Carbon-ML Use Cases</a:t>
            </a:r>
            <a:endParaRPr/>
          </a:p>
        </p:txBody>
      </p:sp>
      <p:grpSp>
        <p:nvGrpSpPr>
          <p:cNvPr id="445" name="Google Shape;445;p33"/>
          <p:cNvGrpSpPr/>
          <p:nvPr/>
        </p:nvGrpSpPr>
        <p:grpSpPr>
          <a:xfrm>
            <a:off x="364025" y="1272800"/>
            <a:ext cx="8409351" cy="3254587"/>
            <a:chOff x="1" y="9726"/>
            <a:chExt cx="8409351" cy="3262744"/>
          </a:xfrm>
        </p:grpSpPr>
        <p:sp>
          <p:nvSpPr>
            <p:cNvPr id="446" name="Google Shape;446;p33"/>
            <p:cNvSpPr/>
            <p:nvPr/>
          </p:nvSpPr>
          <p:spPr>
            <a:xfrm>
              <a:off x="1" y="19455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3"/>
            <p:cNvSpPr txBox="1"/>
            <p:nvPr/>
          </p:nvSpPr>
          <p:spPr>
            <a:xfrm>
              <a:off x="2" y="410472"/>
              <a:ext cx="1554600" cy="61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b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entury Gothic"/>
                <a:buNone/>
              </a:pPr>
              <a:r>
                <a:rPr lang="en-US" sz="1100" b="1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FMCG Labeling with GS1</a:t>
              </a:r>
              <a:endParaRPr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1" y="1141005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3"/>
            <p:cNvSpPr txBox="1"/>
            <p:nvPr/>
          </p:nvSpPr>
          <p:spPr>
            <a:xfrm>
              <a:off x="1" y="1141005"/>
              <a:ext cx="1554478" cy="1005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0475" tIns="30475" rIns="30475" bIns="30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Carbon-ML supporting GS1 would allow for the “labelling” of approximately 100 million consumer products out of the box and be integrated w</a:t>
              </a:r>
              <a:r>
                <a:rPr lang="en-US" sz="8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/</a:t>
              </a: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many inventory/supply chain systems.</a:t>
              </a:r>
              <a:endPara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1685976" y="9726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3"/>
            <p:cNvSpPr txBox="1"/>
            <p:nvPr/>
          </p:nvSpPr>
          <p:spPr>
            <a:xfrm>
              <a:off x="1685975" y="404525"/>
              <a:ext cx="1554600" cy="61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b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entury Gothic"/>
                <a:buNone/>
              </a:pPr>
              <a:r>
                <a:rPr lang="en-US" sz="1100" b="1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International Trade / Customs </a:t>
              </a:r>
              <a:r>
                <a:rPr lang="en-US" sz="1100" b="1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&amp;</a:t>
              </a:r>
              <a:r>
                <a:rPr lang="en-US" sz="1100" b="1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Border Agents</a:t>
              </a:r>
              <a:endParaRPr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1709032" y="1136882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3"/>
            <p:cNvSpPr txBox="1"/>
            <p:nvPr/>
          </p:nvSpPr>
          <p:spPr>
            <a:xfrm>
              <a:off x="1709032" y="1136882"/>
              <a:ext cx="1554478" cy="1005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0475" tIns="30475" rIns="30475" bIns="30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Carbon-ML supporting international trade/customs and border agents, policies such as the EU Carbon Border Adjustment Mechanism (CBAM)</a:t>
              </a:r>
              <a:endPara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6850307" y="9726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3"/>
            <p:cNvSpPr txBox="1"/>
            <p:nvPr/>
          </p:nvSpPr>
          <p:spPr>
            <a:xfrm>
              <a:off x="6850301" y="404525"/>
              <a:ext cx="1554600" cy="61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b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entury Gothic"/>
                <a:buNone/>
              </a:pPr>
              <a:r>
                <a:rPr lang="en-US" sz="1100" b="1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Government and State Regulators</a:t>
              </a:r>
              <a:endParaRPr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6854874" y="1142928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3"/>
            <p:cNvSpPr txBox="1"/>
            <p:nvPr/>
          </p:nvSpPr>
          <p:spPr>
            <a:xfrm>
              <a:off x="6854874" y="1142928"/>
              <a:ext cx="1554478" cy="1005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0475" tIns="30475" rIns="30475" bIns="30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Carbon-ML supporting Government and State regulators understanding of carbon related data, standardized data allows for better comparability and tracking of embodied carbon within products and services.</a:t>
              </a:r>
              <a:endPara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5121851" y="12851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3"/>
            <p:cNvSpPr txBox="1"/>
            <p:nvPr/>
          </p:nvSpPr>
          <p:spPr>
            <a:xfrm>
              <a:off x="5121847" y="406435"/>
              <a:ext cx="1554600" cy="61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b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entury Gothic"/>
                <a:buNone/>
              </a:pPr>
              <a:r>
                <a:rPr lang="en-US" sz="1100" b="1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Financial Markets / Investment Decisions</a:t>
              </a:r>
              <a:endParaRPr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5117029" y="1132024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3"/>
            <p:cNvSpPr txBox="1"/>
            <p:nvPr/>
          </p:nvSpPr>
          <p:spPr>
            <a:xfrm>
              <a:off x="5117029" y="1132024"/>
              <a:ext cx="1554478" cy="1005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0475" tIns="30475" rIns="30475" bIns="30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Carbon-ML supporting financial markets investment decision making by providing more accurate tracing and tracking, and comparable representations of embodied carbon within products and services by companies.</a:t>
              </a:r>
              <a:endPara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3411041" y="9732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3"/>
            <p:cNvSpPr txBox="1"/>
            <p:nvPr/>
          </p:nvSpPr>
          <p:spPr>
            <a:xfrm>
              <a:off x="3411038" y="404529"/>
              <a:ext cx="1554600" cy="61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b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entury Gothic"/>
                <a:buNone/>
              </a:pPr>
              <a:r>
                <a:rPr lang="en-US" sz="1100" b="1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Materials / Supplies Purchasing Decisions</a:t>
              </a:r>
              <a:endParaRPr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4" name="Google Shape;464;p33"/>
            <p:cNvSpPr/>
            <p:nvPr/>
          </p:nvSpPr>
          <p:spPr>
            <a:xfrm>
              <a:off x="3411192" y="1136888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3"/>
            <p:cNvSpPr txBox="1"/>
            <p:nvPr/>
          </p:nvSpPr>
          <p:spPr>
            <a:xfrm>
              <a:off x="3411192" y="1136888"/>
              <a:ext cx="1554478" cy="1005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0475" tIns="30475" rIns="30475" bIns="30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Carbon-ML supporting measurement </a:t>
              </a:r>
              <a:r>
                <a:rPr lang="en-US" sz="8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&amp;</a:t>
              </a: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labeling of embodied carbon within a product or service at every point along the supply chain</a:t>
              </a:r>
              <a:endPara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6" name="Google Shape;466;p33"/>
            <p:cNvSpPr/>
            <p:nvPr/>
          </p:nvSpPr>
          <p:spPr>
            <a:xfrm>
              <a:off x="1" y="2250018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3"/>
            <p:cNvSpPr txBox="1"/>
            <p:nvPr/>
          </p:nvSpPr>
          <p:spPr>
            <a:xfrm>
              <a:off x="1" y="2250018"/>
              <a:ext cx="1554478" cy="1005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0475" tIns="30475" rIns="30475" bIns="30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Processing managers can compare based on Carbon quality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28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Consumers can make more informed decisions</a:t>
              </a:r>
              <a:endParaRPr sz="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8" name="Google Shape;468;p33"/>
            <p:cNvSpPr/>
            <p:nvPr/>
          </p:nvSpPr>
          <p:spPr>
            <a:xfrm>
              <a:off x="1721706" y="2266627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3"/>
            <p:cNvSpPr txBox="1"/>
            <p:nvPr/>
          </p:nvSpPr>
          <p:spPr>
            <a:xfrm>
              <a:off x="1721706" y="2266627"/>
              <a:ext cx="1554478" cy="1005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0475" tIns="30475" rIns="30475" bIns="30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More accurate and standardized assessment of reporting of embodied carbon in products in line with customs carbon border policies</a:t>
              </a:r>
              <a:endPara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70" name="Google Shape;470;p33"/>
            <p:cNvSpPr/>
            <p:nvPr/>
          </p:nvSpPr>
          <p:spPr>
            <a:xfrm>
              <a:off x="3420746" y="2256293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3"/>
            <p:cNvSpPr txBox="1"/>
            <p:nvPr/>
          </p:nvSpPr>
          <p:spPr>
            <a:xfrm>
              <a:off x="3420746" y="2256293"/>
              <a:ext cx="1554478" cy="1005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0475" tIns="30475" rIns="30475" bIns="30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Purchasing managers can make more informed procurement decisions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28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Goods and services can be compared based on embodied carbon</a:t>
              </a:r>
              <a:endPara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5122544" y="2242612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3"/>
            <p:cNvSpPr txBox="1"/>
            <p:nvPr/>
          </p:nvSpPr>
          <p:spPr>
            <a:xfrm>
              <a:off x="5122544" y="2242612"/>
              <a:ext cx="1554478" cy="1005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0475" tIns="30475" rIns="30475" bIns="30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Asset managers can make more informed decisions relating to portfolio carbon footprint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28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Shareholders have greater understanding of corporate impact profile</a:t>
              </a:r>
              <a:endPara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6854874" y="2248698"/>
              <a:ext cx="1554478" cy="1005843"/>
            </a:xfrm>
            <a:prstGeom prst="rect">
              <a:avLst/>
            </a:prstGeom>
            <a:solidFill>
              <a:srgbClr val="B20F64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 txBox="1"/>
            <p:nvPr/>
          </p:nvSpPr>
          <p:spPr>
            <a:xfrm>
              <a:off x="6854874" y="2248698"/>
              <a:ext cx="1554478" cy="10058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0475" tIns="30475" rIns="30475" bIns="304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Better assessment of procurement processes and service provider selections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28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Century Gothic"/>
                <a:buNone/>
              </a:pPr>
              <a:r>
                <a:rPr lang="en-US" sz="800" b="0" i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Better assessment of legislation, regulations, and enforcement</a:t>
              </a:r>
              <a:endPara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DCCAF2-5DFA-4EDB-A656-80D40D46D1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25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5"/>
          <p:cNvSpPr txBox="1">
            <a:spLocks noGrp="1"/>
          </p:cNvSpPr>
          <p:nvPr>
            <p:ph type="title"/>
          </p:nvPr>
        </p:nvSpPr>
        <p:spPr>
          <a:xfrm>
            <a:off x="363415" y="495788"/>
            <a:ext cx="7240954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</a:pPr>
            <a:r>
              <a:rPr lang="en-US" dirty="0"/>
              <a:t>Get Involved!</a:t>
            </a:r>
            <a:endParaRPr dirty="0"/>
          </a:p>
        </p:txBody>
      </p:sp>
      <p:sp>
        <p:nvSpPr>
          <p:cNvPr id="492" name="Google Shape;492;p35"/>
          <p:cNvSpPr txBox="1">
            <a:spLocks noGrp="1"/>
          </p:cNvSpPr>
          <p:nvPr>
            <p:ph type="body" idx="1"/>
          </p:nvPr>
        </p:nvSpPr>
        <p:spPr>
          <a:xfrm>
            <a:off x="363415" y="1714185"/>
            <a:ext cx="8409354" cy="3319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57175" lvl="0" indent="-257175" algn="l" rtl="0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-US" sz="1200" dirty="0">
                <a:latin typeface="Century Gothic"/>
                <a:ea typeface="Century Gothic"/>
                <a:cs typeface="Century Gothic"/>
                <a:sym typeface="Century Gothic"/>
              </a:rPr>
              <a:t>To learn more</a:t>
            </a: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 about the Carbon-ML project, contact us at </a:t>
            </a:r>
            <a:r>
              <a:rPr lang="en-US" sz="1200" b="1" i="0" u="sng" dirty="0"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info@carbon-ml.org</a:t>
            </a: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, and </a:t>
            </a:r>
            <a:r>
              <a:rPr lang="en-US" sz="1200" dirty="0">
                <a:latin typeface="Century Gothic"/>
                <a:ea typeface="Century Gothic"/>
                <a:cs typeface="Century Gothic"/>
                <a:sym typeface="Century Gothic"/>
              </a:rPr>
              <a:t>share</a:t>
            </a: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:</a:t>
            </a:r>
            <a:endParaRPr dirty="0"/>
          </a:p>
          <a:p>
            <a:pPr marL="557213" lvl="1" indent="-214312" algn="l" rtl="0">
              <a:spcBef>
                <a:spcPts val="750"/>
              </a:spcBef>
              <a:spcAft>
                <a:spcPts val="0"/>
              </a:spcAft>
              <a:buSzPts val="1200"/>
              <a:buChar char="•"/>
            </a:pPr>
            <a:r>
              <a:rPr lang="en-US" sz="1200" dirty="0">
                <a:latin typeface="Century Gothic"/>
                <a:ea typeface="Century Gothic"/>
                <a:cs typeface="Century Gothic"/>
                <a:sym typeface="Century Gothic"/>
              </a:rPr>
              <a:t>Y</a:t>
            </a: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our interest:</a:t>
            </a:r>
            <a:endParaRPr dirty="0"/>
          </a:p>
          <a:p>
            <a:pPr marL="857250" lvl="2" indent="-171450" algn="l" rtl="0">
              <a:spcBef>
                <a:spcPts val="750"/>
              </a:spcBef>
              <a:spcAft>
                <a:spcPts val="0"/>
              </a:spcAft>
              <a:buSzPts val="1200"/>
              <a:buChar char="•"/>
            </a:pP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Participate as Industry advisor </a:t>
            </a:r>
            <a:endParaRPr dirty="0"/>
          </a:p>
          <a:p>
            <a:pPr marL="857250" lvl="2" indent="-171450" algn="l" rtl="0">
              <a:spcBef>
                <a:spcPts val="750"/>
              </a:spcBef>
              <a:spcAft>
                <a:spcPts val="0"/>
              </a:spcAft>
              <a:buSzPts val="1200"/>
              <a:buChar char="•"/>
            </a:pP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Participate from standards/taxonomy organization</a:t>
            </a:r>
            <a:endParaRPr dirty="0"/>
          </a:p>
          <a:p>
            <a:pPr marL="857250" lvl="2" indent="-171450" algn="l" rtl="0">
              <a:spcBef>
                <a:spcPts val="750"/>
              </a:spcBef>
              <a:spcAft>
                <a:spcPts val="0"/>
              </a:spcAft>
              <a:buSzPts val="1200"/>
              <a:buChar char="•"/>
            </a:pP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Participate providing governance oversight</a:t>
            </a:r>
            <a:endParaRPr dirty="0"/>
          </a:p>
          <a:p>
            <a:pPr marL="857250" lvl="2" indent="-171450" algn="l" rtl="0">
              <a:spcBef>
                <a:spcPts val="750"/>
              </a:spcBef>
              <a:spcAft>
                <a:spcPts val="0"/>
              </a:spcAft>
              <a:buSzPts val="1200"/>
              <a:buChar char="•"/>
            </a:pP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Participate providing technology expertise</a:t>
            </a:r>
            <a:endParaRPr dirty="0"/>
          </a:p>
          <a:p>
            <a:pPr marL="857250" lvl="2" indent="-171450" algn="l" rtl="0">
              <a:spcBef>
                <a:spcPts val="750"/>
              </a:spcBef>
              <a:spcAft>
                <a:spcPts val="0"/>
              </a:spcAft>
              <a:buSzPts val="1200"/>
              <a:buChar char="•"/>
            </a:pPr>
            <a:r>
              <a:rPr lang="en-US" sz="1200" dirty="0">
                <a:latin typeface="Century Gothic"/>
                <a:ea typeface="Century Gothic"/>
                <a:cs typeface="Century Gothic"/>
                <a:sym typeface="Century Gothic"/>
              </a:rPr>
              <a:t>M</a:t>
            </a: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ailing list only</a:t>
            </a:r>
            <a:endParaRPr dirty="0"/>
          </a:p>
          <a:p>
            <a:pPr marL="557213" lvl="1" indent="-214312" algn="l" rtl="0">
              <a:spcBef>
                <a:spcPts val="750"/>
              </a:spcBef>
              <a:spcAft>
                <a:spcPts val="0"/>
              </a:spcAft>
              <a:buSzPts val="1200"/>
              <a:buChar char="•"/>
            </a:pP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If you would like to participate, how would you like to contribute to Carbon-ML, what areas of expertise do you have, have you worked on a standards or taxonomy project before </a:t>
            </a:r>
            <a:endParaRPr dirty="0"/>
          </a:p>
          <a:p>
            <a:pPr marL="557213" lvl="1" indent="-214312" algn="l" rtl="0">
              <a:spcBef>
                <a:spcPts val="750"/>
              </a:spcBef>
              <a:spcAft>
                <a:spcPts val="0"/>
              </a:spcAft>
              <a:buSzPts val="1200"/>
              <a:buChar char="•"/>
            </a:pP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What carbon data problem you would like to </a:t>
            </a:r>
            <a:r>
              <a:rPr lang="en-US" sz="1200" dirty="0">
                <a:latin typeface="Century Gothic"/>
                <a:ea typeface="Century Gothic"/>
                <a:cs typeface="Century Gothic"/>
                <a:sym typeface="Century Gothic"/>
              </a:rPr>
              <a:t>see</a:t>
            </a:r>
            <a:r>
              <a:rPr lang="en-US" sz="1200" b="0" i="0" dirty="0">
                <a:latin typeface="Century Gothic"/>
                <a:ea typeface="Century Gothic"/>
                <a:cs typeface="Century Gothic"/>
                <a:sym typeface="Century Gothic"/>
              </a:rPr>
              <a:t> solved</a:t>
            </a:r>
            <a:endParaRPr sz="12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802807-D22C-4130-843E-4607190447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26</a:t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0" name="Google Shape;500;p36"/>
          <p:cNvSpPr/>
          <p:nvPr/>
        </p:nvSpPr>
        <p:spPr>
          <a:xfrm>
            <a:off x="8263154" y="350547"/>
            <a:ext cx="521872" cy="44393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1" name="Google Shape;501;p3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502" name="Google Shape;502;p3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gradFill>
              <a:gsLst>
                <a:gs pos="0">
                  <a:srgbClr val="80406E"/>
                </a:gs>
                <a:gs pos="100000">
                  <a:srgbClr val="10163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</p:sp>
      </p:grpSp>
      <p:sp>
        <p:nvSpPr>
          <p:cNvPr id="504" name="Google Shape;504;p36"/>
          <p:cNvSpPr txBox="1">
            <a:spLocks noGrp="1"/>
          </p:cNvSpPr>
          <p:nvPr>
            <p:ph type="title"/>
          </p:nvPr>
        </p:nvSpPr>
        <p:spPr>
          <a:xfrm>
            <a:off x="750279" y="907467"/>
            <a:ext cx="2275935" cy="3328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rPr lang="en-US" dirty="0">
                <a:solidFill>
                  <a:schemeClr val="dk1"/>
                </a:solidFill>
              </a:rPr>
              <a:t>Carbon-ML Core Team</a:t>
            </a:r>
            <a:endParaRPr dirty="0"/>
          </a:p>
        </p:txBody>
      </p:sp>
      <p:cxnSp>
        <p:nvCxnSpPr>
          <p:cNvPr id="505" name="Google Shape;505;p36"/>
          <p:cNvCxnSpPr/>
          <p:nvPr/>
        </p:nvCxnSpPr>
        <p:spPr>
          <a:xfrm>
            <a:off x="3267515" y="1448239"/>
            <a:ext cx="0" cy="2400300"/>
          </a:xfrm>
          <a:prstGeom prst="straightConnector1">
            <a:avLst/>
          </a:prstGeom>
          <a:noFill/>
          <a:ln w="15875" cap="sq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06" name="Google Shape;506;p36"/>
          <p:cNvSpPr txBox="1">
            <a:spLocks noGrp="1"/>
          </p:cNvSpPr>
          <p:nvPr>
            <p:ph type="body" idx="1"/>
          </p:nvPr>
        </p:nvSpPr>
        <p:spPr>
          <a:xfrm>
            <a:off x="3430782" y="794268"/>
            <a:ext cx="4224660" cy="355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b="1" u="sng" dirty="0">
              <a:solidFill>
                <a:schemeClr val="hlink"/>
              </a:solidFill>
              <a:hlinkClick r:id="rId3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SzPts val="1600"/>
              <a:buNone/>
            </a:pPr>
            <a:endParaRPr lang="en-US" b="1" u="sng" dirty="0">
              <a:solidFill>
                <a:schemeClr val="hlink"/>
              </a:solidFill>
              <a:hlinkClick r:id="rId3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SzPts val="1600"/>
              <a:buNone/>
            </a:pPr>
            <a:endParaRPr b="1" u="sng" dirty="0">
              <a:solidFill>
                <a:schemeClr val="hlink"/>
              </a:solidFill>
              <a:hlinkClick r:id="rId3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solidFill>
                  <a:schemeClr val="hlink"/>
                </a:solidFill>
                <a:latin typeface="+mn-lt"/>
                <a:hlinkClick r:id="rId3"/>
              </a:rPr>
              <a:t>Nick.Gogerty@carbonfinancelab.com</a:t>
            </a:r>
            <a:endParaRPr lang="en-US" dirty="0">
              <a:latin typeface="+mn-lt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solidFill>
                  <a:schemeClr val="hlink"/>
                </a:solidFill>
                <a:latin typeface="+mn-lt"/>
                <a:hlinkClick r:id="rId4"/>
              </a:rPr>
              <a:t>Jonathan.Hollander@carbonfinancelab.com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solidFill>
                  <a:schemeClr val="hlink"/>
                </a:solidFill>
                <a:latin typeface="+mn-lt"/>
                <a:hlinkClick r:id="rId5"/>
              </a:rPr>
              <a:t>Lynn.Connolly@carbon-ml.org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SzPts val="1600"/>
              <a:buNone/>
            </a:pPr>
            <a:endParaRPr lang="en-US" dirty="0">
              <a:solidFill>
                <a:schemeClr val="hlink"/>
              </a:solidFill>
              <a:latin typeface="+mn-lt"/>
              <a:hlinkClick r:id="rId6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solidFill>
                  <a:schemeClr val="hlink"/>
                </a:solidFill>
                <a:latin typeface="+mn-lt"/>
                <a:hlinkClick r:id="rId6"/>
              </a:rPr>
              <a:t>info@carbon-ml.org</a:t>
            </a:r>
            <a:endParaRPr lang="en-US" dirty="0">
              <a:solidFill>
                <a:schemeClr val="hlink"/>
              </a:solidFill>
              <a:latin typeface="+mn-lt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latin typeface="+mn-lt"/>
                <a:hlinkClick r:id="rId7"/>
              </a:rPr>
              <a:t>www.carbon-ml.org</a:t>
            </a:r>
            <a:endParaRPr lang="en-US" dirty="0">
              <a:latin typeface="+mn-lt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SzPts val="1600"/>
              <a:buNone/>
            </a:pPr>
            <a:endParaRPr b="1" dirty="0"/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SzPts val="1600"/>
              <a:buNone/>
            </a:pPr>
            <a:endParaRPr b="1" dirty="0"/>
          </a:p>
          <a:p>
            <a:pPr marL="257175" lvl="0" indent="-155575" algn="l" rtl="0">
              <a:spcBef>
                <a:spcPts val="750"/>
              </a:spcBef>
              <a:spcAft>
                <a:spcPts val="0"/>
              </a:spcAft>
              <a:buSzPts val="1600"/>
              <a:buFont typeface="Arial"/>
              <a:buNone/>
            </a:pP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07D5C7-908C-47D2-8BDD-9BC03AD8A1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27</a:t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4" name="Google Shape;514;p3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7"/>
          <p:cNvSpPr/>
          <p:nvPr/>
        </p:nvSpPr>
        <p:spPr>
          <a:xfrm rot="-5677511">
            <a:off x="2355364" y="1369559"/>
            <a:ext cx="2474555" cy="330693"/>
          </a:xfrm>
          <a:custGeom>
            <a:avLst/>
            <a:gdLst/>
            <a:ahLst/>
            <a:cxnLst/>
            <a:rect l="l" t="t" r="r" b="b"/>
            <a:pathLst>
              <a:path w="10000" h="5291" extrusionOk="0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7"/>
          <p:cNvSpPr/>
          <p:nvPr/>
        </p:nvSpPr>
        <p:spPr>
          <a:xfrm rot="-5400000">
            <a:off x="3878973" y="-105650"/>
            <a:ext cx="4540253" cy="5354799"/>
          </a:xfrm>
          <a:custGeom>
            <a:avLst/>
            <a:gdLst/>
            <a:ahLst/>
            <a:cxnLst/>
            <a:rect l="l" t="t" r="r" b="b"/>
            <a:pathLst>
              <a:path w="6053670" h="7139732" extrusionOk="0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17" name="Google Shape;517;p37"/>
          <p:cNvSpPr/>
          <p:nvPr/>
        </p:nvSpPr>
        <p:spPr>
          <a:xfrm>
            <a:off x="0" y="1190"/>
            <a:ext cx="9144000" cy="5142310"/>
          </a:xfrm>
          <a:custGeom>
            <a:avLst/>
            <a:gdLst/>
            <a:ahLst/>
            <a:cxnLst/>
            <a:rect l="l" t="t" r="r" b="b"/>
            <a:pathLst>
              <a:path w="15356" h="8638" extrusionOk="0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18" name="Google Shape;518;p37"/>
          <p:cNvSpPr txBox="1">
            <a:spLocks noGrp="1"/>
          </p:cNvSpPr>
          <p:nvPr>
            <p:ph type="ctrTitle"/>
          </p:nvPr>
        </p:nvSpPr>
        <p:spPr>
          <a:xfrm>
            <a:off x="3924578" y="328134"/>
            <a:ext cx="4674298" cy="4465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Century Gothic"/>
              <a:buNone/>
            </a:pPr>
            <a:r>
              <a:rPr lang="en-US" sz="5000" b="1"/>
              <a:t>Thank you!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D85EAB-134E-47B3-B6A1-9BD23C3B0A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28</a:t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1" name="Google Shape;311;p25"/>
          <p:cNvSpPr/>
          <p:nvPr/>
        </p:nvSpPr>
        <p:spPr>
          <a:xfrm>
            <a:off x="8263154" y="350547"/>
            <a:ext cx="521872" cy="44393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25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313" name="Google Shape;313;p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5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gradFill>
              <a:gsLst>
                <a:gs pos="0">
                  <a:srgbClr val="80406E"/>
                </a:gs>
                <a:gs pos="100000">
                  <a:srgbClr val="10163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</p:sp>
      </p:grpSp>
      <p:sp>
        <p:nvSpPr>
          <p:cNvPr id="315" name="Google Shape;315;p25"/>
          <p:cNvSpPr txBox="1">
            <a:spLocks noGrp="1"/>
          </p:cNvSpPr>
          <p:nvPr>
            <p:ph type="title"/>
          </p:nvPr>
        </p:nvSpPr>
        <p:spPr>
          <a:xfrm>
            <a:off x="750279" y="907467"/>
            <a:ext cx="2275935" cy="3328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rPr lang="en-US">
                <a:solidFill>
                  <a:schemeClr val="dk1"/>
                </a:solidFill>
              </a:rPr>
              <a:t>Carbon-ML &lt;CarML&gt; Schema &amp; Ecosystem Summary</a:t>
            </a:r>
            <a:endParaRPr/>
          </a:p>
        </p:txBody>
      </p:sp>
      <p:cxnSp>
        <p:nvCxnSpPr>
          <p:cNvPr id="316" name="Google Shape;316;p25"/>
          <p:cNvCxnSpPr/>
          <p:nvPr/>
        </p:nvCxnSpPr>
        <p:spPr>
          <a:xfrm>
            <a:off x="3267515" y="1448239"/>
            <a:ext cx="0" cy="2400300"/>
          </a:xfrm>
          <a:prstGeom prst="straightConnector1">
            <a:avLst/>
          </a:prstGeom>
          <a:noFill/>
          <a:ln w="15875" cap="sq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7" name="Google Shape;317;p25"/>
          <p:cNvSpPr txBox="1">
            <a:spLocks noGrp="1"/>
          </p:cNvSpPr>
          <p:nvPr>
            <p:ph type="body" idx="1"/>
          </p:nvPr>
        </p:nvSpPr>
        <p:spPr>
          <a:xfrm>
            <a:off x="3381154" y="667900"/>
            <a:ext cx="4544146" cy="3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57175" lvl="0" indent="-25717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/>
              <a:t>&lt;</a:t>
            </a:r>
            <a:r>
              <a:rPr lang="en-US" sz="1100" dirty="0" err="1"/>
              <a:t>CarML</a:t>
            </a:r>
            <a:r>
              <a:rPr lang="en-US" sz="1100" dirty="0"/>
              <a:t>&gt;: An open extensible markup language supporting a collection of new or </a:t>
            </a:r>
            <a:r>
              <a:rPr lang="en-US" sz="1100" b="1" dirty="0"/>
              <a:t>ideally existing schema</a:t>
            </a:r>
            <a:r>
              <a:rPr lang="en-US" sz="1100" dirty="0"/>
              <a:t> to ease structured machine communications and declarations about the carbon CO2e associated with all economic activities at the individual product and/or service level. </a:t>
            </a:r>
            <a:endParaRPr dirty="0"/>
          </a:p>
          <a:p>
            <a:pPr marL="257175" lvl="0" indent="-25717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/>
              <a:t>The &lt;</a:t>
            </a:r>
            <a:r>
              <a:rPr lang="en-US" sz="1100" dirty="0" err="1"/>
              <a:t>CarML</a:t>
            </a:r>
            <a:r>
              <a:rPr lang="en-US" sz="1100" dirty="0"/>
              <a:t>&gt; extensible schema evolves by </a:t>
            </a:r>
            <a:r>
              <a:rPr lang="en-US" sz="1100" b="1" dirty="0"/>
              <a:t>using existing product taxonomies</a:t>
            </a:r>
            <a:r>
              <a:rPr lang="en-US" sz="1100" dirty="0"/>
              <a:t>, not being fully proscriptive of any one solution or interpretation.</a:t>
            </a:r>
            <a:endParaRPr dirty="0"/>
          </a:p>
          <a:p>
            <a:pPr marL="257175" lvl="0" indent="-25717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Char char="•"/>
            </a:pPr>
            <a:r>
              <a:rPr lang="en-US" sz="1100" b="1" dirty="0"/>
              <a:t>&lt;</a:t>
            </a:r>
            <a:r>
              <a:rPr lang="en-US" sz="1100" b="1" dirty="0" err="1"/>
              <a:t>CarML</a:t>
            </a:r>
            <a:r>
              <a:rPr lang="en-US" sz="1100" b="1" dirty="0"/>
              <a:t>&gt; is transparent</a:t>
            </a:r>
            <a:r>
              <a:rPr lang="en-US" sz="1100" dirty="0"/>
              <a:t> providing machine readable CO2e data. This accelerates reporting across supply chains, creating awareness of carbon and enables efforts to reduce CO2e to create new higher valued products and services.</a:t>
            </a:r>
            <a:endParaRPr dirty="0"/>
          </a:p>
          <a:p>
            <a:pPr marL="257175" lvl="0" indent="-25717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/>
              <a:t>There is no &lt;</a:t>
            </a:r>
            <a:r>
              <a:rPr lang="en-US" sz="1100" dirty="0" err="1"/>
              <a:t>CarML</a:t>
            </a:r>
            <a:r>
              <a:rPr lang="en-US" sz="1100" dirty="0"/>
              <a:t>&gt; schema terminal solution. &lt;</a:t>
            </a:r>
            <a:r>
              <a:rPr lang="en-US" sz="1100" dirty="0" err="1"/>
              <a:t>CarML</a:t>
            </a:r>
            <a:r>
              <a:rPr lang="en-US" sz="1100" dirty="0"/>
              <a:t>&gt; is extensible and designed for usability and extension such that </a:t>
            </a:r>
            <a:r>
              <a:rPr lang="en-US" sz="1100" b="1" dirty="0"/>
              <a:t>only part of the tool or tags needs </a:t>
            </a:r>
            <a:r>
              <a:rPr lang="en-US" sz="1100" b="1" dirty="0" err="1"/>
              <a:t>implemention</a:t>
            </a:r>
            <a:r>
              <a:rPr lang="en-US" sz="1100" b="1" dirty="0"/>
              <a:t> to get benefits. </a:t>
            </a:r>
            <a:endParaRPr b="1" dirty="0"/>
          </a:p>
          <a:p>
            <a:pPr marL="257175" lvl="0" indent="-25717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/>
              <a:t>Early &lt;</a:t>
            </a:r>
            <a:r>
              <a:rPr lang="en-US" sz="1100" dirty="0" err="1"/>
              <a:t>CarML</a:t>
            </a:r>
            <a:r>
              <a:rPr lang="en-US" sz="1100" dirty="0"/>
              <a:t>&gt; schemas will </a:t>
            </a:r>
            <a:r>
              <a:rPr lang="en-US" sz="1100" b="1" dirty="0"/>
              <a:t>be shaped from key industry and policy stakeholders</a:t>
            </a:r>
            <a:r>
              <a:rPr lang="en-US" sz="1100" dirty="0"/>
              <a:t> building on schemas and taxonomies in use by other industries and software solutions.</a:t>
            </a:r>
            <a:endParaRPr sz="1100" dirty="0"/>
          </a:p>
          <a:p>
            <a:pPr marL="257175" lvl="0" indent="-25717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Char char="•"/>
            </a:pPr>
            <a:r>
              <a:rPr lang="en-US" sz="1100" b="1" dirty="0"/>
              <a:t>Non-proprietary.</a:t>
            </a:r>
            <a:r>
              <a:rPr lang="en-US" sz="1100" dirty="0"/>
              <a:t> No one should own a language.</a:t>
            </a:r>
            <a:endParaRPr sz="1100" dirty="0"/>
          </a:p>
          <a:p>
            <a:pPr marL="257175" lvl="0" indent="-18732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None/>
            </a:pPr>
            <a:endParaRPr sz="1100" dirty="0">
              <a:latin typeface="Calibri"/>
              <a:ea typeface="Calibri"/>
              <a:cs typeface="Calibri"/>
              <a:sym typeface="Calibri"/>
            </a:endParaRPr>
          </a:p>
          <a:p>
            <a:pPr marL="257175" lvl="0" indent="-18732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None/>
            </a:pPr>
            <a:endParaRPr sz="11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181923-4948-40B4-BDDE-FCB01A3F8A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29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" name="Google Shape;226;p20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227" name="Google Shape;227;p2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0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0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0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33" name="Google Shape;233;p20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34" name="Google Shape;234;p20"/>
          <p:cNvSpPr txBox="1">
            <a:spLocks noGrp="1"/>
          </p:cNvSpPr>
          <p:nvPr>
            <p:ph type="title"/>
          </p:nvPr>
        </p:nvSpPr>
        <p:spPr>
          <a:xfrm>
            <a:off x="866216" y="730250"/>
            <a:ext cx="2206657" cy="3625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2400"/>
              <a:buFont typeface="Century Gothic"/>
              <a:buNone/>
            </a:pPr>
            <a:r>
              <a:rPr lang="en-US" dirty="0">
                <a:solidFill>
                  <a:srgbClr val="EBEBEB"/>
                </a:solidFill>
              </a:rPr>
              <a:t>The Problem: Measuring, Reporting, Tracking Embodied Carbon in Products is a mess.</a:t>
            </a:r>
            <a:endParaRPr dirty="0"/>
          </a:p>
        </p:txBody>
      </p:sp>
      <p:sp>
        <p:nvSpPr>
          <p:cNvPr id="235" name="Google Shape;235;p2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0"/>
          <p:cNvGrpSpPr/>
          <p:nvPr/>
        </p:nvGrpSpPr>
        <p:grpSpPr>
          <a:xfrm>
            <a:off x="3807494" y="861051"/>
            <a:ext cx="4793456" cy="3737789"/>
            <a:chOff x="0" y="98612"/>
            <a:chExt cx="4793456" cy="3737789"/>
          </a:xfrm>
        </p:grpSpPr>
        <p:sp>
          <p:nvSpPr>
            <p:cNvPr id="239" name="Google Shape;239;p20"/>
            <p:cNvSpPr/>
            <p:nvPr/>
          </p:nvSpPr>
          <p:spPr>
            <a:xfrm>
              <a:off x="0" y="98612"/>
              <a:ext cx="4793456" cy="1213289"/>
            </a:xfrm>
            <a:prstGeom prst="roundRect">
              <a:avLst>
                <a:gd name="adj" fmla="val 16667"/>
              </a:avLst>
            </a:prstGeom>
            <a:solidFill>
              <a:srgbClr val="E33B6D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0"/>
            <p:cNvSpPr txBox="1"/>
            <p:nvPr/>
          </p:nvSpPr>
          <p:spPr>
            <a:xfrm>
              <a:off x="59228" y="157840"/>
              <a:ext cx="4675000" cy="10948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entury Gothic"/>
                <a:buNone/>
              </a:pPr>
              <a:r>
                <a:rPr lang="en-US" sz="1700" dirty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Numerous measurements, policies, mandates, systems, etc. all designed to measure carbon emissions – but lack consistency between them</a:t>
              </a:r>
              <a:endParaRPr dirty="0"/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0" y="1360862"/>
              <a:ext cx="4793456" cy="1213289"/>
            </a:xfrm>
            <a:prstGeom prst="roundRect">
              <a:avLst>
                <a:gd name="adj" fmla="val 16667"/>
              </a:avLst>
            </a:prstGeom>
            <a:solidFill>
              <a:srgbClr val="3BE3DA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0"/>
            <p:cNvSpPr txBox="1"/>
            <p:nvPr/>
          </p:nvSpPr>
          <p:spPr>
            <a:xfrm>
              <a:off x="59228" y="1420090"/>
              <a:ext cx="4675000" cy="10948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entury Gothic"/>
                <a:buNone/>
              </a:pPr>
              <a:r>
                <a:rPr lang="en-US" sz="1700" b="0" dirty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Carbon focus today is mainly at the Company, not the individual Product level</a:t>
              </a:r>
              <a:endParaRPr dirty="0"/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0" y="2623112"/>
              <a:ext cx="4793456" cy="1213289"/>
            </a:xfrm>
            <a:prstGeom prst="roundRect">
              <a:avLst>
                <a:gd name="adj" fmla="val 16667"/>
              </a:avLst>
            </a:prstGeom>
            <a:solidFill>
              <a:srgbClr val="E35E3A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0"/>
            <p:cNvSpPr txBox="1"/>
            <p:nvPr/>
          </p:nvSpPr>
          <p:spPr>
            <a:xfrm>
              <a:off x="59228" y="2682340"/>
              <a:ext cx="4675000" cy="10948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entury Gothic"/>
                <a:buNone/>
              </a:pPr>
              <a:r>
                <a:rPr lang="en-US" sz="1700" dirty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Currently, carbon embodied in making products remains hidden across supply chains</a:t>
              </a:r>
              <a:endParaRPr dirty="0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04E01A-5F11-4EFA-952E-5558E3F99E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8" name="Picture 8" descr="Guittard 350-Count Semisweet Dark Chocolate Baking Chips-min-min">
            <a:extLst>
              <a:ext uri="{FF2B5EF4-FFF2-40B4-BE49-F238E27FC236}">
                <a16:creationId xmlns:a16="http://schemas.microsoft.com/office/drawing/2014/main" id="{0C86D7E5-289E-D947-B924-950810E16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8063" y="3084108"/>
            <a:ext cx="1530706" cy="1530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A8213D-FBEF-D64F-BE02-BB6CB65C9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embodied CO2e Data = No Context </a:t>
            </a:r>
          </a:p>
        </p:txBody>
      </p:sp>
      <p:pic>
        <p:nvPicPr>
          <p:cNvPr id="5122" name="Picture 2" descr="Amazon.com: Lay's Classic Potato Chips, 1 oz (Pack of 40)">
            <a:extLst>
              <a:ext uri="{FF2B5EF4-FFF2-40B4-BE49-F238E27FC236}">
                <a16:creationId xmlns:a16="http://schemas.microsoft.com/office/drawing/2014/main" id="{931F4782-4FDE-2648-BD69-387E04E990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5136" y="1405448"/>
            <a:ext cx="1256561" cy="1256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Twice-Cooked Chips (French Fry) Recipe">
            <a:extLst>
              <a:ext uri="{FF2B5EF4-FFF2-40B4-BE49-F238E27FC236}">
                <a16:creationId xmlns:a16="http://schemas.microsoft.com/office/drawing/2014/main" id="{1C045AD3-AC0E-D64C-A5C8-BF8EF2BB0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692" y="1360515"/>
            <a:ext cx="1310771" cy="131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Integrated Circuit - SSI2140, Multi-Mode VCF, Sound Semiconductor | Antique  Electronic Supply">
            <a:extLst>
              <a:ext uri="{FF2B5EF4-FFF2-40B4-BE49-F238E27FC236}">
                <a16:creationId xmlns:a16="http://schemas.microsoft.com/office/drawing/2014/main" id="{A1467408-04A0-4942-B7E3-7765BEA48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2580" y="3090339"/>
            <a:ext cx="1206212" cy="1229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DCA20B-D2AA-4366-9BE1-DC46E1203C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AE808428-90B2-8145-B5D6-1AC03BAF70FD}"/>
              </a:ext>
            </a:extLst>
          </p:cNvPr>
          <p:cNvSpPr/>
          <p:nvPr/>
        </p:nvSpPr>
        <p:spPr>
          <a:xfrm>
            <a:off x="208260" y="1420837"/>
            <a:ext cx="1743399" cy="837028"/>
          </a:xfrm>
          <a:prstGeom prst="wedgeRoundRectCallout">
            <a:avLst>
              <a:gd name="adj1" fmla="val 99764"/>
              <a:gd name="adj2" fmla="val 3069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What you said:</a:t>
            </a:r>
          </a:p>
          <a:p>
            <a:r>
              <a:rPr lang="en-US" dirty="0"/>
              <a:t> “&lt;Chips&gt; have 20g of CO2e/Kg”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AA923836-8783-6549-A29D-08E79F7CCCD9}"/>
              </a:ext>
            </a:extLst>
          </p:cNvPr>
          <p:cNvSpPr/>
          <p:nvPr/>
        </p:nvSpPr>
        <p:spPr>
          <a:xfrm>
            <a:off x="148898" y="2471090"/>
            <a:ext cx="1890917" cy="2173124"/>
          </a:xfrm>
          <a:prstGeom prst="wedgeRoundRectCallout">
            <a:avLst>
              <a:gd name="adj1" fmla="val 81127"/>
              <a:gd name="adj2" fmla="val -31957"/>
              <a:gd name="adj3" fmla="val 16667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What they heard:</a:t>
            </a:r>
          </a:p>
          <a:p>
            <a:r>
              <a:rPr lang="en-US" dirty="0"/>
              <a:t> “&lt;Chips&gt; have 20g of CO2e/Kg.” </a:t>
            </a:r>
          </a:p>
          <a:p>
            <a:endParaRPr lang="en-US" dirty="0"/>
          </a:p>
          <a:p>
            <a:r>
              <a:rPr lang="en-US" dirty="0"/>
              <a:t>Which chips? </a:t>
            </a:r>
          </a:p>
          <a:p>
            <a:r>
              <a:rPr lang="en-US" dirty="0"/>
              <a:t>How Calculated?</a:t>
            </a:r>
          </a:p>
          <a:p>
            <a:r>
              <a:rPr lang="en-US" dirty="0"/>
              <a:t>How verified? </a:t>
            </a:r>
          </a:p>
          <a:p>
            <a:r>
              <a:rPr lang="en-US" dirty="0"/>
              <a:t>Who said that?</a:t>
            </a:r>
          </a:p>
          <a:p>
            <a:r>
              <a:rPr lang="en-US" dirty="0"/>
              <a:t>When was it said?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E1254E-3E31-7249-B127-356596138A1F}"/>
              </a:ext>
            </a:extLst>
          </p:cNvPr>
          <p:cNvSpPr txBox="1"/>
          <p:nvPr/>
        </p:nvSpPr>
        <p:spPr>
          <a:xfrm>
            <a:off x="2530572" y="2563203"/>
            <a:ext cx="182774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&lt;</a:t>
            </a:r>
            <a:r>
              <a:rPr lang="en-US" sz="3000" dirty="0">
                <a:solidFill>
                  <a:srgbClr val="0070C0"/>
                </a:solidFill>
              </a:rPr>
              <a:t>Chips?</a:t>
            </a:r>
            <a:r>
              <a:rPr lang="en-US" sz="3000" dirty="0"/>
              <a:t>&gt;</a:t>
            </a: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1304E0A-5F11-E44E-B120-4FD011BE2C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73756176"/>
              </p:ext>
            </p:extLst>
          </p:nvPr>
        </p:nvGraphicFramePr>
        <p:xfrm>
          <a:off x="7311712" y="1470621"/>
          <a:ext cx="1534035" cy="2877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C9BE89F-B7F1-C443-833C-CF3DCA40C411}"/>
              </a:ext>
            </a:extLst>
          </p:cNvPr>
          <p:cNvSpPr/>
          <p:nvPr/>
        </p:nvSpPr>
        <p:spPr>
          <a:xfrm>
            <a:off x="5795890" y="2124223"/>
            <a:ext cx="1477107" cy="165295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78F5BA-4293-194F-8D0B-4F303BA1864A}"/>
              </a:ext>
            </a:extLst>
          </p:cNvPr>
          <p:cNvSpPr txBox="1"/>
          <p:nvPr/>
        </p:nvSpPr>
        <p:spPr>
          <a:xfrm>
            <a:off x="5795890" y="2247259"/>
            <a:ext cx="147710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Telephone game problem:</a:t>
            </a:r>
          </a:p>
          <a:p>
            <a:endParaRPr lang="en-US" dirty="0"/>
          </a:p>
          <a:p>
            <a:r>
              <a:rPr lang="en-US" dirty="0"/>
              <a:t>Message intent &amp; context is lost at each hand-off</a:t>
            </a:r>
          </a:p>
        </p:txBody>
      </p:sp>
    </p:spTree>
    <p:extLst>
      <p:ext uri="{BB962C8B-B14F-4D97-AF65-F5344CB8AC3E}">
        <p14:creationId xmlns:p14="http://schemas.microsoft.com/office/powerpoint/2010/main" val="1213347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uittard 350-Count Semisweet Dark Chocolate Baking Chips-min-min">
            <a:extLst>
              <a:ext uri="{FF2B5EF4-FFF2-40B4-BE49-F238E27FC236}">
                <a16:creationId xmlns:a16="http://schemas.microsoft.com/office/drawing/2014/main" id="{85B8CAEA-661C-9D41-B7B3-B6B6AAB87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770" y="3272886"/>
            <a:ext cx="1122268" cy="1122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9403AA-25C8-254E-9A19-6068704C8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362" y="464573"/>
            <a:ext cx="7351529" cy="88585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Today Context gets re-mapped at each handoff: structured data w/context could help</a:t>
            </a:r>
            <a:endParaRPr 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44115-8803-9D4A-9A22-F09F9CAC9540}"/>
              </a:ext>
            </a:extLst>
          </p:cNvPr>
          <p:cNvSpPr txBox="1"/>
          <p:nvPr/>
        </p:nvSpPr>
        <p:spPr>
          <a:xfrm>
            <a:off x="2514589" y="2577760"/>
            <a:ext cx="28522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Foodchips</a:t>
            </a:r>
            <a:r>
              <a:rPr lang="en-US" dirty="0"/>
              <a:t>,</a:t>
            </a:r>
            <a:r>
              <a:rPr lang="en-US" dirty="0">
                <a:solidFill>
                  <a:srgbClr val="002060"/>
                </a:solidFill>
              </a:rPr>
              <a:t>potato5667</a:t>
            </a:r>
            <a:r>
              <a:rPr lang="en-US" dirty="0"/>
              <a:t>&gt;</a:t>
            </a:r>
          </a:p>
          <a:p>
            <a:r>
              <a:rPr lang="en-US" dirty="0"/>
              <a:t>&lt;</a:t>
            </a:r>
            <a:r>
              <a:rPr lang="en-US" dirty="0" err="1">
                <a:solidFill>
                  <a:srgbClr val="FF0000"/>
                </a:solidFill>
              </a:rPr>
              <a:t>Producer</a:t>
            </a:r>
            <a:r>
              <a:rPr lang="en-US" dirty="0" err="1"/>
              <a:t>,</a:t>
            </a:r>
            <a:r>
              <a:rPr lang="en-US" dirty="0" err="1">
                <a:solidFill>
                  <a:srgbClr val="002060"/>
                </a:solidFill>
              </a:rPr>
              <a:t>Frito</a:t>
            </a:r>
            <a:r>
              <a:rPr lang="en-US" dirty="0">
                <a:solidFill>
                  <a:srgbClr val="002060"/>
                </a:solidFill>
              </a:rPr>
              <a:t> Lay</a:t>
            </a:r>
            <a:r>
              <a:rPr lang="en-US" dirty="0"/>
              <a:t>&gt;</a:t>
            </a:r>
          </a:p>
          <a:p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CO2e/KG</a:t>
            </a:r>
            <a:r>
              <a:rPr lang="en-US" dirty="0"/>
              <a:t>,</a:t>
            </a:r>
            <a:r>
              <a:rPr lang="en-US" dirty="0">
                <a:solidFill>
                  <a:srgbClr val="002060"/>
                </a:solidFill>
              </a:rPr>
              <a:t>20 g</a:t>
            </a:r>
            <a:r>
              <a:rPr lang="en-US" dirty="0"/>
              <a:t>&gt;</a:t>
            </a:r>
          </a:p>
          <a:p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LCA </a:t>
            </a:r>
            <a:r>
              <a:rPr lang="en-US" dirty="0" err="1">
                <a:solidFill>
                  <a:srgbClr val="FF0000"/>
                </a:solidFill>
              </a:rPr>
              <a:t>Method</a:t>
            </a:r>
            <a:r>
              <a:rPr lang="en-US" dirty="0" err="1"/>
              <a:t>,</a:t>
            </a:r>
            <a:r>
              <a:rPr lang="en-US" dirty="0" err="1">
                <a:solidFill>
                  <a:srgbClr val="002060"/>
                </a:solidFill>
              </a:rPr>
              <a:t>Cradle:gate</a:t>
            </a:r>
            <a:r>
              <a:rPr lang="en-US" dirty="0">
                <a:solidFill>
                  <a:srgbClr val="002060"/>
                </a:solidFill>
              </a:rPr>
              <a:t> 5</a:t>
            </a:r>
            <a:r>
              <a:rPr lang="en-US" i="1" dirty="0">
                <a:solidFill>
                  <a:srgbClr val="002060"/>
                </a:solidFill>
              </a:rPr>
              <a:t>074</a:t>
            </a:r>
            <a:r>
              <a:rPr lang="en-US" dirty="0"/>
              <a:t>&gt;</a:t>
            </a:r>
          </a:p>
          <a:p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Verified </a:t>
            </a:r>
            <a:r>
              <a:rPr lang="en-US" dirty="0" err="1">
                <a:solidFill>
                  <a:srgbClr val="FF0000"/>
                </a:solidFill>
              </a:rPr>
              <a:t>by</a:t>
            </a:r>
            <a:r>
              <a:rPr lang="en-US" dirty="0" err="1"/>
              <a:t>,</a:t>
            </a:r>
            <a:r>
              <a:rPr lang="en-US" dirty="0" err="1">
                <a:solidFill>
                  <a:srgbClr val="002060"/>
                </a:solidFill>
              </a:rPr>
              <a:t>Auditco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llc</a:t>
            </a:r>
            <a:r>
              <a:rPr lang="en-US" dirty="0"/>
              <a:t>&gt;</a:t>
            </a:r>
          </a:p>
          <a:p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….</a:t>
            </a:r>
            <a:r>
              <a:rPr lang="en-US" dirty="0"/>
              <a:t>,….&gt;</a:t>
            </a:r>
          </a:p>
        </p:txBody>
      </p:sp>
      <p:pic>
        <p:nvPicPr>
          <p:cNvPr id="6" name="Picture 2" descr="Amazon.com: Lay's Classic Potato Chips, 1 oz (Pack of 40)">
            <a:extLst>
              <a:ext uri="{FF2B5EF4-FFF2-40B4-BE49-F238E27FC236}">
                <a16:creationId xmlns:a16="http://schemas.microsoft.com/office/drawing/2014/main" id="{7C3B7DB0-257D-5241-BD9C-364DFB83D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240" y="3581162"/>
            <a:ext cx="1097765" cy="1097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Twice-Cooked Chips (French Fry) Recipe">
            <a:extLst>
              <a:ext uri="{FF2B5EF4-FFF2-40B4-BE49-F238E27FC236}">
                <a16:creationId xmlns:a16="http://schemas.microsoft.com/office/drawing/2014/main" id="{7FF9579A-93F1-D746-86D3-E294E6FE7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0422" y="2001699"/>
            <a:ext cx="1056616" cy="1056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ntegrated Circuit - SSI2140, Multi-Mode VCF, Sound Semiconductor | Antique  Electronic Supply">
            <a:extLst>
              <a:ext uri="{FF2B5EF4-FFF2-40B4-BE49-F238E27FC236}">
                <a16:creationId xmlns:a16="http://schemas.microsoft.com/office/drawing/2014/main" id="{6639C257-D6DE-F74E-820D-F53E263F5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535" y="3417677"/>
            <a:ext cx="958923" cy="977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5324AAEE-26FF-C840-8571-144011553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2506446"/>
              </p:ext>
            </p:extLst>
          </p:nvPr>
        </p:nvGraphicFramePr>
        <p:xfrm>
          <a:off x="373373" y="1308721"/>
          <a:ext cx="1834055" cy="34406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60825D02-5370-4E47-A9B1-4826FA341C66}"/>
              </a:ext>
            </a:extLst>
          </p:cNvPr>
          <p:cNvSpPr txBox="1"/>
          <p:nvPr/>
        </p:nvSpPr>
        <p:spPr>
          <a:xfrm>
            <a:off x="2411385" y="1845227"/>
            <a:ext cx="4864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Key</a:t>
            </a:r>
            <a:r>
              <a:rPr lang="en-US" dirty="0"/>
              <a:t>, </a:t>
            </a:r>
            <a:r>
              <a:rPr lang="en-US" dirty="0">
                <a:solidFill>
                  <a:srgbClr val="002060"/>
                </a:solidFill>
              </a:rPr>
              <a:t>Value</a:t>
            </a:r>
            <a:r>
              <a:rPr lang="en-US" dirty="0"/>
              <a:t>&gt; pair can provide context for what is being tagged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61C61C-32B0-42A8-A85E-03870C0F3B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73A5BF9-18EB-FC46-B151-B1B1B67EBC02}"/>
              </a:ext>
            </a:extLst>
          </p:cNvPr>
          <p:cNvCxnSpPr>
            <a:cxnSpLocks/>
            <a:stCxn id="5" idx="3"/>
            <a:endCxn id="6" idx="0"/>
          </p:cNvCxnSpPr>
          <p:nvPr/>
        </p:nvCxnSpPr>
        <p:spPr>
          <a:xfrm>
            <a:off x="5366825" y="3270258"/>
            <a:ext cx="1087298" cy="310904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1910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 txBox="1">
            <a:spLocks noGrp="1"/>
          </p:cNvSpPr>
          <p:nvPr>
            <p:ph type="title"/>
          </p:nvPr>
        </p:nvSpPr>
        <p:spPr>
          <a:xfrm>
            <a:off x="866215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2400"/>
              <a:buFont typeface="Century Gothic"/>
              <a:buNone/>
            </a:pPr>
            <a:r>
              <a:rPr lang="en-US">
                <a:solidFill>
                  <a:srgbClr val="EBEBEB"/>
                </a:solidFill>
              </a:rPr>
              <a:t>The Vision</a:t>
            </a:r>
            <a:endParaRPr/>
          </a:p>
        </p:txBody>
      </p:sp>
      <p:pic>
        <p:nvPicPr>
          <p:cNvPr id="251" name="Google Shape;251;p21" descr="Earth Globe America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3600" y="2095186"/>
            <a:ext cx="2273926" cy="227392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pic>
      <p:sp>
        <p:nvSpPr>
          <p:cNvPr id="252" name="Google Shape;252;p21"/>
          <p:cNvSpPr txBox="1">
            <a:spLocks noGrp="1"/>
          </p:cNvSpPr>
          <p:nvPr>
            <p:ph type="body" idx="1"/>
          </p:nvPr>
        </p:nvSpPr>
        <p:spPr>
          <a:xfrm>
            <a:off x="3481002" y="1952625"/>
            <a:ext cx="5004320" cy="2562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/>
              <a:t>Carbon data flowing between all product related system interactions while maintaining context.</a:t>
            </a:r>
            <a:endParaRPr sz="1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/>
              <a:t>Solution: an open-source global ecosystem: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/>
              <a:t>An extensible schema using existing product taxonomies, enabling trusted and visible declarations of embodied carbon in every product at all points &amp; actors across supply chains.</a:t>
            </a:r>
            <a:endParaRPr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CC4E2C-B180-45ED-885D-E0610708CB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9" name="Google Shape;259;p22"/>
          <p:cNvSpPr/>
          <p:nvPr/>
        </p:nvSpPr>
        <p:spPr>
          <a:xfrm>
            <a:off x="8263154" y="350547"/>
            <a:ext cx="521872" cy="44393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" name="Google Shape;260;p2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261" name="Google Shape;261;p2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2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gradFill>
              <a:gsLst>
                <a:gs pos="0">
                  <a:srgbClr val="80406E"/>
                </a:gs>
                <a:gs pos="100000">
                  <a:srgbClr val="10163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</p:sp>
      </p:grpSp>
      <p:sp>
        <p:nvSpPr>
          <p:cNvPr id="263" name="Google Shape;263;p22"/>
          <p:cNvSpPr txBox="1">
            <a:spLocks noGrp="1"/>
          </p:cNvSpPr>
          <p:nvPr>
            <p:ph type="title"/>
          </p:nvPr>
        </p:nvSpPr>
        <p:spPr>
          <a:xfrm>
            <a:off x="750279" y="907467"/>
            <a:ext cx="2275935" cy="3328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rPr lang="en-US" dirty="0">
                <a:solidFill>
                  <a:schemeClr val="dk1"/>
                </a:solidFill>
              </a:rPr>
              <a:t>The Goal:</a:t>
            </a:r>
            <a:endParaRPr dirty="0"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rPr lang="en-US" dirty="0">
                <a:solidFill>
                  <a:schemeClr val="dk1"/>
                </a:solidFill>
              </a:rPr>
              <a:t>Make Embodied Carbon Data Sharing Easy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264" name="Google Shape;264;p22"/>
          <p:cNvCxnSpPr/>
          <p:nvPr/>
        </p:nvCxnSpPr>
        <p:spPr>
          <a:xfrm>
            <a:off x="3267515" y="1448239"/>
            <a:ext cx="0" cy="2400300"/>
          </a:xfrm>
          <a:prstGeom prst="straightConnector1">
            <a:avLst/>
          </a:prstGeom>
          <a:noFill/>
          <a:ln w="15875" cap="sq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5" name="Google Shape;265;p22"/>
          <p:cNvSpPr txBox="1">
            <a:spLocks noGrp="1"/>
          </p:cNvSpPr>
          <p:nvPr>
            <p:ph type="body" idx="1"/>
          </p:nvPr>
        </p:nvSpPr>
        <p:spPr>
          <a:xfrm>
            <a:off x="3508818" y="832365"/>
            <a:ext cx="3976641" cy="355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119063" lvl="0" indent="-119063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-US" dirty="0"/>
              <a:t>An evolving ecosystem using an extensible schema to reference existing product taxonomies to declare measured embodied carbon (CO2e) that is trusted and visible, open-source, adaptable for easy implementation, and technology agnostic.</a:t>
            </a:r>
            <a:endParaRPr dirty="0"/>
          </a:p>
          <a:p>
            <a:pPr marL="119063" lvl="0" indent="-119063" algn="l" rtl="0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-US" dirty="0"/>
              <a:t>Empowered private and public sector actors producing and/or consuming trackable declarations of the embodied carbon for any product across supply chains.</a:t>
            </a:r>
            <a:endParaRPr dirty="0"/>
          </a:p>
          <a:p>
            <a:pPr marL="119063" lvl="0" indent="-119063" algn="l" rtl="0"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-US" dirty="0"/>
              <a:t>Embodied carbon information shown on product labels so that companies, consumers, suppliers, governments, etc. make better choices.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F9AB35-658D-4A13-9B4D-60D05740CD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23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273" name="Google Shape;273;p2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75" name="Google Shape;275;p23"/>
          <p:cNvSpPr txBox="1">
            <a:spLocks noGrp="1"/>
          </p:cNvSpPr>
          <p:nvPr>
            <p:ph type="title"/>
          </p:nvPr>
        </p:nvSpPr>
        <p:spPr>
          <a:xfrm>
            <a:off x="866215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entury Gothic"/>
              <a:buNone/>
            </a:pPr>
            <a:r>
              <a:rPr lang="en-US" dirty="0">
                <a:solidFill>
                  <a:srgbClr val="FFFFFF"/>
                </a:solidFill>
              </a:rPr>
              <a:t>The Outcomes</a:t>
            </a:r>
            <a:endParaRPr dirty="0"/>
          </a:p>
        </p:txBody>
      </p:sp>
      <p:sp>
        <p:nvSpPr>
          <p:cNvPr id="276" name="Google Shape;276;p2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3"/>
          <p:cNvSpPr txBox="1">
            <a:spLocks noGrp="1"/>
          </p:cNvSpPr>
          <p:nvPr>
            <p:ph type="sldNum" idx="12"/>
          </p:nvPr>
        </p:nvSpPr>
        <p:spPr>
          <a:xfrm>
            <a:off x="7764405" y="221796"/>
            <a:ext cx="628649" cy="575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Century Gothic"/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t>8</a:t>
            </a:fld>
            <a:endParaRPr>
              <a:solidFill>
                <a:srgbClr val="FFFFFF"/>
              </a:solidFill>
            </a:endParaRPr>
          </a:p>
        </p:txBody>
      </p:sp>
      <p:grpSp>
        <p:nvGrpSpPr>
          <p:cNvPr id="279" name="Google Shape;279;p23"/>
          <p:cNvGrpSpPr/>
          <p:nvPr/>
        </p:nvGrpSpPr>
        <p:grpSpPr>
          <a:xfrm>
            <a:off x="967455" y="2030865"/>
            <a:ext cx="7214525" cy="1991431"/>
            <a:chOff x="2255" y="287790"/>
            <a:chExt cx="7214525" cy="1991431"/>
          </a:xfrm>
        </p:grpSpPr>
        <p:sp>
          <p:nvSpPr>
            <p:cNvPr id="280" name="Google Shape;280;p23"/>
            <p:cNvSpPr/>
            <p:nvPr/>
          </p:nvSpPr>
          <p:spPr>
            <a:xfrm>
              <a:off x="2255" y="287790"/>
              <a:ext cx="2199550" cy="838359"/>
            </a:xfrm>
            <a:prstGeom prst="rect">
              <a:avLst/>
            </a:prstGeom>
            <a:gradFill>
              <a:gsLst>
                <a:gs pos="0">
                  <a:srgbClr val="4D466D"/>
                </a:gs>
                <a:gs pos="100000">
                  <a:srgbClr val="2C2546"/>
                </a:gs>
              </a:gsLst>
              <a:lin ang="5400000" scaled="0"/>
            </a:gradFill>
            <a:ln w="9525" cap="rnd" cmpd="sng">
              <a:solidFill>
                <a:srgbClr val="38305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" dist="25400" dir="5400000" rotWithShape="0">
                <a:srgbClr val="000000">
                  <a:alpha val="4470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3"/>
            <p:cNvSpPr txBox="1"/>
            <p:nvPr/>
          </p:nvSpPr>
          <p:spPr>
            <a:xfrm>
              <a:off x="2255" y="287790"/>
              <a:ext cx="2199550" cy="8383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450" tIns="52825" rIns="92450" bIns="52825" anchor="ctr" anchorCtr="0">
              <a:noAutofit/>
            </a:bodyPr>
            <a:lstStyle/>
            <a:p>
              <a:pPr marL="0" marR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Century Gothic"/>
                <a:buNone/>
              </a:pPr>
              <a:r>
                <a:rPr lang="en-US" sz="1300" b="0" i="0" dirty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Major Actor changes:</a:t>
              </a:r>
              <a:endParaRPr sz="13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255" y="1126150"/>
              <a:ext cx="2199550" cy="1153071"/>
            </a:xfrm>
            <a:prstGeom prst="rect">
              <a:avLst/>
            </a:prstGeom>
            <a:solidFill>
              <a:srgbClr val="CDCCD0">
                <a:alpha val="89803"/>
              </a:srgbClr>
            </a:solidFill>
            <a:ln w="9525" cap="rnd" cmpd="sng">
              <a:solidFill>
                <a:srgbClr val="CDCCD0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3"/>
            <p:cNvSpPr txBox="1"/>
            <p:nvPr/>
          </p:nvSpPr>
          <p:spPr>
            <a:xfrm>
              <a:off x="2255" y="1126150"/>
              <a:ext cx="2199550" cy="115307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9325" tIns="69325" rIns="92450" bIns="104000" anchor="t" anchorCtr="0">
              <a:noAutofit/>
            </a:bodyPr>
            <a:lstStyle/>
            <a:p>
              <a:pPr marL="114300" marR="0" lvl="1" indent="-1143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entury Gothic"/>
                <a:buChar char="•"/>
              </a:pPr>
              <a:r>
                <a:rPr lang="en-US" sz="1300" b="0" i="0" u="none" strike="noStrike" cap="none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Corporate purchasing</a:t>
              </a:r>
              <a:endParaRPr sz="1300" b="0" i="0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entury Gothic"/>
                <a:buChar char="•"/>
              </a:pPr>
              <a:r>
                <a:rPr lang="en-US" sz="1300" b="0" i="0" u="none" strike="noStrike" cap="none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Customer pressure</a:t>
              </a:r>
              <a:endParaRPr sz="1300" b="0" i="0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entury Gothic"/>
                <a:buChar char="•"/>
              </a:pPr>
              <a:r>
                <a:rPr lang="en-US" sz="1300" b="0" i="0" u="none" strike="noStrike" cap="none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Government policy</a:t>
              </a:r>
              <a:endParaRPr sz="1300" b="0" i="0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509743" y="287790"/>
              <a:ext cx="2199550" cy="838359"/>
            </a:xfrm>
            <a:prstGeom prst="rect">
              <a:avLst/>
            </a:prstGeom>
            <a:gradFill>
              <a:gsLst>
                <a:gs pos="0">
                  <a:srgbClr val="4D466D"/>
                </a:gs>
                <a:gs pos="100000">
                  <a:srgbClr val="2C2546"/>
                </a:gs>
              </a:gsLst>
              <a:lin ang="5400000" scaled="0"/>
            </a:gradFill>
            <a:ln w="9525" cap="rnd" cmpd="sng">
              <a:solidFill>
                <a:srgbClr val="38305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" dist="25400" dir="5400000" rotWithShape="0">
                <a:srgbClr val="000000">
                  <a:alpha val="4470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3"/>
            <p:cNvSpPr txBox="1"/>
            <p:nvPr/>
          </p:nvSpPr>
          <p:spPr>
            <a:xfrm>
              <a:off x="2509743" y="287790"/>
              <a:ext cx="2199550" cy="8383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450" tIns="52825" rIns="92450" bIns="52825" anchor="ctr" anchorCtr="0">
              <a:noAutofit/>
            </a:bodyPr>
            <a:lstStyle/>
            <a:p>
              <a:pPr marL="0" marR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Century Gothic"/>
                <a:buNone/>
              </a:pPr>
              <a:r>
                <a:rPr lang="en-US" sz="1300" dirty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</a:t>
              </a:r>
              <a:r>
                <a:rPr lang="en-US" sz="1300" b="0" i="0" dirty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roducts &amp; Economic impact:</a:t>
              </a:r>
              <a:endParaRPr sz="13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2509743" y="1126150"/>
              <a:ext cx="2199550" cy="1153071"/>
            </a:xfrm>
            <a:prstGeom prst="rect">
              <a:avLst/>
            </a:prstGeom>
            <a:solidFill>
              <a:srgbClr val="CDCCD0">
                <a:alpha val="89803"/>
              </a:srgbClr>
            </a:solidFill>
            <a:ln w="9525" cap="rnd" cmpd="sng">
              <a:solidFill>
                <a:srgbClr val="CDCCD0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3"/>
            <p:cNvSpPr txBox="1"/>
            <p:nvPr/>
          </p:nvSpPr>
          <p:spPr>
            <a:xfrm>
              <a:off x="2509743" y="1126150"/>
              <a:ext cx="2199550" cy="115307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9325" tIns="69325" rIns="92450" bIns="104000" anchor="t" anchorCtr="0">
              <a:noAutofit/>
            </a:bodyPr>
            <a:lstStyle/>
            <a:p>
              <a:pPr marL="114300" lvl="1" indent="-114300">
                <a:lnSpc>
                  <a:spcPct val="90000"/>
                </a:lnSpc>
                <a:spcBef>
                  <a:spcPts val="195"/>
                </a:spcBef>
                <a:buClr>
                  <a:schemeClr val="dk1"/>
                </a:buClr>
                <a:buSzPts val="1300"/>
                <a:buFont typeface="Century Gothic"/>
                <a:buChar char="•"/>
              </a:pPr>
              <a:r>
                <a:rPr lang="en-US" sz="130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New goods &amp; services</a:t>
              </a: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entury Gothic"/>
                <a:buChar char="•"/>
              </a:pPr>
              <a:r>
                <a:rPr lang="en-US" sz="1300" b="0" i="0" u="none" strike="noStrike" cap="none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Growth in voluntary carbon market</a:t>
              </a:r>
              <a:endParaRPr sz="1300" b="0" i="0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5017230" y="287790"/>
              <a:ext cx="2199550" cy="838359"/>
            </a:xfrm>
            <a:prstGeom prst="rect">
              <a:avLst/>
            </a:prstGeom>
            <a:gradFill>
              <a:gsLst>
                <a:gs pos="0">
                  <a:srgbClr val="4D466D"/>
                </a:gs>
                <a:gs pos="100000">
                  <a:srgbClr val="2C2546"/>
                </a:gs>
              </a:gsLst>
              <a:lin ang="5400000" scaled="0"/>
            </a:gradFill>
            <a:ln w="9525" cap="rnd" cmpd="sng">
              <a:solidFill>
                <a:srgbClr val="38305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" dist="25400" dir="5400000" rotWithShape="0">
                <a:srgbClr val="000000">
                  <a:alpha val="4470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3"/>
            <p:cNvSpPr txBox="1"/>
            <p:nvPr/>
          </p:nvSpPr>
          <p:spPr>
            <a:xfrm>
              <a:off x="5017230" y="287790"/>
              <a:ext cx="2199550" cy="8383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450" tIns="52825" rIns="92450" bIns="528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Century Gothic"/>
                <a:buNone/>
              </a:pPr>
              <a:r>
                <a:rPr lang="en-US" sz="1300" b="0" i="0" dirty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New behaviors:</a:t>
              </a:r>
              <a:endParaRPr sz="13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5017230" y="1126150"/>
              <a:ext cx="2199550" cy="1153071"/>
            </a:xfrm>
            <a:prstGeom prst="rect">
              <a:avLst/>
            </a:prstGeom>
            <a:solidFill>
              <a:srgbClr val="CDCCD0">
                <a:alpha val="89803"/>
              </a:srgbClr>
            </a:solidFill>
            <a:ln w="9525" cap="rnd" cmpd="sng">
              <a:solidFill>
                <a:srgbClr val="CDCCD0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3"/>
            <p:cNvSpPr txBox="1"/>
            <p:nvPr/>
          </p:nvSpPr>
          <p:spPr>
            <a:xfrm>
              <a:off x="5017230" y="1126150"/>
              <a:ext cx="2199550" cy="115307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9325" tIns="69325" rIns="92450" bIns="104000" anchor="t" anchorCtr="0">
              <a:noAutofit/>
            </a:bodyPr>
            <a:lstStyle/>
            <a:p>
              <a:pPr marL="114300" lvl="1" indent="-114300">
                <a:lnSpc>
                  <a:spcPct val="90000"/>
                </a:lnSpc>
                <a:spcBef>
                  <a:spcPts val="195"/>
                </a:spcBef>
                <a:buClr>
                  <a:schemeClr val="dk1"/>
                </a:buClr>
                <a:buSzPts val="1300"/>
                <a:buFont typeface="Century Gothic"/>
                <a:buChar char="•"/>
              </a:pPr>
              <a:r>
                <a:rPr lang="en-US" sz="130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Better Understanding of embodied carbon</a:t>
              </a:r>
            </a:p>
            <a:p>
              <a:pPr marL="114300" lvl="1" indent="-114300">
                <a:lnSpc>
                  <a:spcPct val="90000"/>
                </a:lnSpc>
                <a:spcBef>
                  <a:spcPts val="195"/>
                </a:spcBef>
                <a:buClr>
                  <a:schemeClr val="dk1"/>
                </a:buClr>
                <a:buSzPts val="1300"/>
                <a:buFont typeface="Century Gothic"/>
                <a:buChar char="•"/>
              </a:pPr>
              <a:r>
                <a:rPr lang="en-US" sz="1300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Conversations &amp; trust</a:t>
              </a:r>
              <a:endParaRPr lang="en-US" sz="1300" b="0" i="0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entury Gothic"/>
                <a:buChar char="•"/>
              </a:pPr>
              <a:r>
                <a:rPr lang="en-US" sz="1300" b="0" i="0" u="none" strike="noStrike" cap="none" dirty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New Choices made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4"/>
          <p:cNvSpPr txBox="1">
            <a:spLocks noGrp="1"/>
          </p:cNvSpPr>
          <p:nvPr>
            <p:ph type="title"/>
          </p:nvPr>
        </p:nvSpPr>
        <p:spPr>
          <a:xfrm>
            <a:off x="866215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</a:pPr>
            <a:r>
              <a:rPr lang="en-US"/>
              <a:t>Carbon-ML Guiding Principles</a:t>
            </a:r>
            <a:endParaRPr/>
          </a:p>
        </p:txBody>
      </p:sp>
      <p:sp>
        <p:nvSpPr>
          <p:cNvPr id="484" name="Google Shape;484;p34"/>
          <p:cNvSpPr txBox="1">
            <a:spLocks noGrp="1"/>
          </p:cNvSpPr>
          <p:nvPr>
            <p:ph type="body" idx="1"/>
          </p:nvPr>
        </p:nvSpPr>
        <p:spPr>
          <a:xfrm>
            <a:off x="3071618" y="1731524"/>
            <a:ext cx="5685597" cy="2731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257175" lvl="0" indent="-25717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100" b="0" i="0" dirty="0">
                <a:latin typeface="Century Gothic"/>
                <a:ea typeface="Century Gothic"/>
                <a:cs typeface="Century Gothic"/>
                <a:sym typeface="Century Gothic"/>
              </a:rPr>
              <a:t>Carbon-ML combines declaring, measuring, tracking and tracing embodied carbon within any product with the development of an ecosystem using</a:t>
            </a:r>
          </a:p>
          <a:p>
            <a:pPr marL="714375" lvl="1" indent="-257175">
              <a:lnSpc>
                <a:spcPct val="90000"/>
              </a:lnSpc>
              <a:spcBef>
                <a:spcPts val="0"/>
              </a:spcBef>
              <a:buSzPts val="1100"/>
            </a:pPr>
            <a:r>
              <a:rPr lang="en-US" sz="1100" b="0" i="0" dirty="0">
                <a:latin typeface="Century Gothic"/>
                <a:ea typeface="Century Gothic"/>
                <a:cs typeface="Century Gothic"/>
                <a:sym typeface="Century Gothic"/>
              </a:rPr>
              <a:t> an extensible schema and </a:t>
            </a:r>
          </a:p>
          <a:p>
            <a:pPr marL="714375" lvl="1" indent="-257175">
              <a:lnSpc>
                <a:spcPct val="90000"/>
              </a:lnSpc>
              <a:spcBef>
                <a:spcPts val="0"/>
              </a:spcBef>
              <a:buSzPts val="1100"/>
            </a:pPr>
            <a:r>
              <a:rPr lang="en-US" sz="1100" b="0" i="0" dirty="0">
                <a:latin typeface="Century Gothic"/>
                <a:ea typeface="Century Gothic"/>
                <a:cs typeface="Century Gothic"/>
                <a:sym typeface="Century Gothic"/>
              </a:rPr>
              <a:t>underlying related taxonomies </a:t>
            </a:r>
          </a:p>
          <a:p>
            <a:pPr marL="714375" lvl="1" indent="-257175">
              <a:lnSpc>
                <a:spcPct val="90000"/>
              </a:lnSpc>
              <a:spcBef>
                <a:spcPts val="0"/>
              </a:spcBef>
              <a:buSzPts val="1100"/>
            </a:pPr>
            <a:r>
              <a:rPr lang="en-US" sz="1100" b="0" i="0" dirty="0">
                <a:latin typeface="Century Gothic"/>
                <a:ea typeface="Century Gothic"/>
                <a:cs typeface="Century Gothic"/>
                <a:sym typeface="Century Gothic"/>
              </a:rPr>
              <a:t>open-source technical code; </a:t>
            </a:r>
          </a:p>
          <a:p>
            <a:pPr marL="714375" lvl="1" indent="-257175">
              <a:lnSpc>
                <a:spcPct val="90000"/>
              </a:lnSpc>
              <a:spcBef>
                <a:spcPts val="0"/>
              </a:spcBef>
              <a:buSzPts val="1100"/>
            </a:pPr>
            <a:r>
              <a:rPr lang="en-US" sz="1100" b="0" i="0" dirty="0">
                <a:latin typeface="Century Gothic"/>
                <a:ea typeface="Century Gothic"/>
                <a:cs typeface="Century Gothic"/>
                <a:sym typeface="Century Gothic"/>
              </a:rPr>
              <a:t>Using principles from climate, product, sustainability, and technology taxonomies.</a:t>
            </a:r>
            <a:endParaRPr dirty="0"/>
          </a:p>
          <a:p>
            <a:pPr marL="257175" lvl="0" indent="-25717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Char char="•"/>
            </a:pPr>
            <a:r>
              <a:rPr lang="en-US" sz="1100" b="0" i="0" dirty="0">
                <a:latin typeface="Century Gothic"/>
                <a:ea typeface="Century Gothic"/>
                <a:cs typeface="Century Gothic"/>
                <a:sym typeface="Century Gothic"/>
              </a:rPr>
              <a:t>A primary principle is ecosystem adaptability for local, regional, and country based norms.</a:t>
            </a:r>
            <a:endParaRPr dirty="0"/>
          </a:p>
          <a:p>
            <a:pPr marL="557213" lvl="1" indent="-214312" algn="l" rtl="0">
              <a:spcBef>
                <a:spcPts val="750"/>
              </a:spcBef>
              <a:spcAft>
                <a:spcPts val="0"/>
              </a:spcAft>
              <a:buSzPts val="1100"/>
              <a:buChar char="•"/>
            </a:pPr>
            <a:r>
              <a:rPr lang="en-US" sz="1100" b="0" i="0" dirty="0">
                <a:latin typeface="Century Gothic"/>
                <a:ea typeface="Century Gothic"/>
                <a:cs typeface="Century Gothic"/>
                <a:sym typeface="Century Gothic"/>
              </a:rPr>
              <a:t>And, for the evolving ecosystem’s schema and taxonomies, as related ecosystems, products, supply chains evolve. Basically tracking and tracing embodied carbon at each branching point….for each tree as each branch changes.</a:t>
            </a:r>
            <a:endParaRPr dirty="0"/>
          </a:p>
          <a:p>
            <a:pPr marL="257175" lvl="0" indent="-25717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>
                <a:latin typeface="Century Gothic"/>
                <a:ea typeface="Century Gothic"/>
                <a:cs typeface="Century Gothic"/>
                <a:sym typeface="Century Gothic"/>
              </a:rPr>
              <a:t>Other principles include non-proprietary (technology agnostic), language commonality, active collaboration with corporate / govts, standardized measure and metric use, and open and robust governance.</a:t>
            </a:r>
            <a:endParaRPr dirty="0"/>
          </a:p>
        </p:txBody>
      </p:sp>
      <p:pic>
        <p:nvPicPr>
          <p:cNvPr id="485" name="Google Shape;485;p34"/>
          <p:cNvPicPr preferRelativeResize="0"/>
          <p:nvPr/>
        </p:nvPicPr>
        <p:blipFill rotWithShape="1">
          <a:blip r:embed="rId3">
            <a:alphaModFix/>
          </a:blip>
          <a:srcRect l="2091" r="-6" b="-6"/>
          <a:stretch/>
        </p:blipFill>
        <p:spPr>
          <a:xfrm>
            <a:off x="382702" y="1823693"/>
            <a:ext cx="2578843" cy="254011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64A16-5E6D-4758-8260-D764EFDB10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on Boardroom">
  <a:themeElements>
    <a:clrScheme name="Ion Boardroom">
      <a:dk1>
        <a:srgbClr val="000000"/>
      </a:dk1>
      <a:lt1>
        <a:srgbClr val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on Boardroom">
  <a:themeElements>
    <a:clrScheme name="Ion Boardroom">
      <a:dk1>
        <a:srgbClr val="000000"/>
      </a:dk1>
      <a:lt1>
        <a:srgbClr val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1814</TotalTime>
  <Words>2340</Words>
  <Application>Microsoft Office PowerPoint</Application>
  <PresentationFormat>On-screen Show (16:9)</PresentationFormat>
  <Paragraphs>354</Paragraphs>
  <Slides>29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Century Gothic</vt:lpstr>
      <vt:lpstr>Noto Sans Symbols</vt:lpstr>
      <vt:lpstr>Avenir Book</vt:lpstr>
      <vt:lpstr>Arial</vt:lpstr>
      <vt:lpstr>Calibri</vt:lpstr>
      <vt:lpstr>Ion Boardroom</vt:lpstr>
      <vt:lpstr>Ion Boardroom</vt:lpstr>
      <vt:lpstr>  Carbon-ML CARBON REPORTING MARKUP LANGUAGE  </vt:lpstr>
      <vt:lpstr>Carbon-ML About Us</vt:lpstr>
      <vt:lpstr>The Problem: Measuring, Reporting, Tracking Embodied Carbon in Products is a mess.</vt:lpstr>
      <vt:lpstr>Problem: embodied CO2e Data = No Context </vt:lpstr>
      <vt:lpstr>Today Context gets re-mapped at each handoff: structured data w/context could help</vt:lpstr>
      <vt:lpstr>The Vision</vt:lpstr>
      <vt:lpstr>The Goal: Make Embodied Carbon Data Sharing Easy</vt:lpstr>
      <vt:lpstr>The Outcomes</vt:lpstr>
      <vt:lpstr>Carbon-ML Guiding Principles</vt:lpstr>
      <vt:lpstr>Carbon-ML &lt;CarML&gt;  Ecosystem: Schema &amp; Taxonomies</vt:lpstr>
      <vt:lpstr>Schema = intelligent context</vt:lpstr>
      <vt:lpstr>Context = tag &amp; taxonomy</vt:lpstr>
      <vt:lpstr>What is Carbon Reporting Markup Language &lt;CarML&gt;</vt:lpstr>
      <vt:lpstr>Carbon-ML Ecosystem: Root Schema points to/uses Unique Taxonomies  </vt:lpstr>
      <vt:lpstr>Carbon-ML Ecosystem - Why declaration or state is made/updated</vt:lpstr>
      <vt:lpstr>Carbon-ML Ecosystem - Who  (entity said / did a thing)</vt:lpstr>
      <vt:lpstr>Carbon-ML Ecosystem - What  impacts a CO2e declaration</vt:lpstr>
      <vt:lpstr>Carbon-ML Ecosystem - How  was this fact about CO2e assessed / derived</vt:lpstr>
      <vt:lpstr>Carbon-ML Ecosystem -  When a CO2e fact occurs or is declared</vt:lpstr>
      <vt:lpstr>Carbon-ML Ecosystem -  Where did the activity occur</vt:lpstr>
      <vt:lpstr>&lt;CarML&gt;</vt:lpstr>
      <vt:lpstr>Barcodes for product CO2e declarations</vt:lpstr>
      <vt:lpstr>XML = Open Extensible Schema: any taxonomy</vt:lpstr>
      <vt:lpstr>Declared/Shared CO2e content needs Context(s)  &lt;Root_Schema,Taxonomy,Key,Value&gt;</vt:lpstr>
      <vt:lpstr>Carbon-ML Use Cases</vt:lpstr>
      <vt:lpstr>Get Involved!</vt:lpstr>
      <vt:lpstr>Carbon-ML Core Team</vt:lpstr>
      <vt:lpstr>Thank you!</vt:lpstr>
      <vt:lpstr>Carbon-ML &lt;CarML&gt; Schema &amp; Ecosystem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Carbon-ML CARBON REPORTING MARKUP LANGUAGE  </dc:title>
  <cp:lastModifiedBy>Lynn Connolly</cp:lastModifiedBy>
  <cp:revision>7</cp:revision>
  <cp:lastPrinted>2022-01-04T22:49:08Z</cp:lastPrinted>
  <dcterms:modified xsi:type="dcterms:W3CDTF">2022-01-06T12:59:25Z</dcterms:modified>
</cp:coreProperties>
</file>